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58" r:id="rId4"/>
    <p:sldId id="259" r:id="rId5"/>
    <p:sldId id="261" r:id="rId6"/>
    <p:sldId id="267" r:id="rId7"/>
    <p:sldId id="266" r:id="rId8"/>
    <p:sldId id="268" r:id="rId9"/>
    <p:sldId id="265" r:id="rId10"/>
    <p:sldId id="269" r:id="rId11"/>
    <p:sldId id="271" r:id="rId12"/>
    <p:sldId id="262" r:id="rId13"/>
    <p:sldId id="263" r:id="rId14"/>
    <p:sldId id="270" r:id="rId15"/>
    <p:sldId id="264" r:id="rId16"/>
  </p:sldIdLst>
  <p:sldSz cx="18288000" cy="10287000"/>
  <p:notesSz cx="6858000" cy="9144000"/>
  <p:embeddedFontLst>
    <p:embeddedFont>
      <p:font typeface="Noto Sans CJK KR Regular" panose="020B0600000101010101" charset="-127"/>
      <p:regular r:id="rId17"/>
    </p:embeddedFont>
    <p:embeddedFont>
      <p:font typeface="Cafe24Ohsquare" panose="020B0600000101010101" charset="0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3873FF"/>
    <a:srgbClr val="FF8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4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800" y="1066800"/>
            <a:ext cx="304800" cy="30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0" y="1066800"/>
            <a:ext cx="3048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1200" y="1066800"/>
            <a:ext cx="304800" cy="304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50900" y="2171700"/>
            <a:ext cx="10883900" cy="321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960"/>
              </a:lnSpc>
            </a:pPr>
            <a:r>
              <a:rPr lang="ko-KR" altLang="en-US" sz="10000" b="1" dirty="0">
                <a:solidFill>
                  <a:srgbClr val="00B0F0"/>
                </a:solidFill>
                <a:latin typeface="Cafe24Ohsquare"/>
              </a:rPr>
              <a:t>냉</a:t>
            </a:r>
            <a:r>
              <a:rPr lang="en-US" altLang="ko-KR" sz="10000" b="1" dirty="0">
                <a:solidFill>
                  <a:srgbClr val="00B0F0"/>
                </a:solidFill>
                <a:latin typeface="Cafe24Ohsquare"/>
              </a:rPr>
              <a:t>·</a:t>
            </a:r>
            <a:r>
              <a:rPr lang="ko-KR" altLang="en-US" sz="10000" b="1" dirty="0">
                <a:solidFill>
                  <a:srgbClr val="FF0000"/>
                </a:solidFill>
                <a:latin typeface="Cafe24Ohsquare"/>
              </a:rPr>
              <a:t>난방</a:t>
            </a:r>
            <a:r>
              <a:rPr lang="ko-KR" altLang="en-US" sz="10000" b="1" dirty="0">
                <a:solidFill>
                  <a:srgbClr val="FF87FB"/>
                </a:solidFill>
                <a:latin typeface="Cafe24Ohsquare"/>
              </a:rPr>
              <a:t> </a:t>
            </a:r>
            <a:r>
              <a:rPr lang="en-US" altLang="ko-KR" sz="10000" b="1" dirty="0">
                <a:solidFill>
                  <a:schemeClr val="bg1"/>
                </a:solidFill>
                <a:latin typeface="Cafe24Ohsquare"/>
              </a:rPr>
              <a:t>A/S</a:t>
            </a:r>
            <a:r>
              <a:rPr lang="ko-KR" altLang="en-US" sz="10000" b="1" dirty="0">
                <a:solidFill>
                  <a:schemeClr val="bg1"/>
                </a:solidFill>
                <a:latin typeface="Cafe24Ohsquare"/>
              </a:rPr>
              <a:t>기사 스케줄 관리 기능</a:t>
            </a:r>
            <a:endParaRPr lang="en-US" sz="10000" b="1" dirty="0">
              <a:solidFill>
                <a:schemeClr val="bg1"/>
              </a:solidFill>
              <a:latin typeface="Cafe24Ohsquar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52500" y="1028700"/>
            <a:ext cx="82677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800" b="1" i="0" u="none" strike="noStrike" dirty="0">
                <a:solidFill>
                  <a:srgbClr val="FFFFFF"/>
                </a:solidFill>
                <a:latin typeface="Noto Sans CJK KR Regular"/>
              </a:rPr>
              <a:t>Green Computer Academy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EA3B6-70F7-4C7C-840F-4F10B40F1654}"/>
              </a:ext>
            </a:extLst>
          </p:cNvPr>
          <p:cNvSpPr txBox="1"/>
          <p:nvPr/>
        </p:nvSpPr>
        <p:spPr>
          <a:xfrm>
            <a:off x="8382000" y="7048500"/>
            <a:ext cx="9144000" cy="247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500" b="1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1500" b="1" dirty="0">
                <a:solidFill>
                  <a:schemeClr val="bg1"/>
                </a:solidFill>
                <a:latin typeface="+mn-ea"/>
              </a:rPr>
              <a:t>조 </a:t>
            </a:r>
            <a:r>
              <a:rPr lang="en-US" altLang="ko-KR" sz="11500" b="1" dirty="0">
                <a:solidFill>
                  <a:srgbClr val="FFFF00"/>
                </a:solidFill>
                <a:latin typeface="+mn-ea"/>
              </a:rPr>
              <a:t>Old</a:t>
            </a:r>
          </a:p>
          <a:p>
            <a:pPr algn="r"/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박성현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4000" b="1" dirty="0" err="1">
                <a:solidFill>
                  <a:schemeClr val="bg1"/>
                </a:solidFill>
                <a:latin typeface="+mn-ea"/>
              </a:rPr>
              <a:t>김남영</a:t>
            </a:r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4000" b="1" dirty="0">
                <a:solidFill>
                  <a:schemeClr val="bg1"/>
                </a:solidFill>
                <a:latin typeface="+mn-ea"/>
              </a:rPr>
              <a:t>김동영</a:t>
            </a:r>
            <a:endParaRPr lang="en-US" altLang="ko-KR" sz="4000" b="1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0" y="1041400"/>
            <a:ext cx="304800" cy="30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0" y="1041400"/>
            <a:ext cx="3048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200" y="1041400"/>
            <a:ext cx="304800" cy="304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0" name="TextBox 30"/>
          <p:cNvSpPr txBox="1"/>
          <p:nvPr/>
        </p:nvSpPr>
        <p:spPr>
          <a:xfrm>
            <a:off x="1143000" y="1943100"/>
            <a:ext cx="5410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b="1" dirty="0">
                <a:solidFill>
                  <a:srgbClr val="FFFFFF"/>
                </a:solidFill>
                <a:latin typeface="Cafe24Ohsquare"/>
              </a:rPr>
              <a:t>3-2</a:t>
            </a:r>
            <a: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Ohsquare"/>
                <a:ea typeface="+mn-ea"/>
                <a:cs typeface="+mn-cs"/>
              </a:rPr>
              <a:t>. A/S 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Ohsquare"/>
                <a:ea typeface="+mn-ea"/>
                <a:cs typeface="+mn-cs"/>
              </a:rPr>
              <a:t>스케줄러 </a:t>
            </a:r>
            <a:r>
              <a:rPr lang="ko-KR" altLang="en-US" sz="3300" b="1" dirty="0">
                <a:solidFill>
                  <a:srgbClr val="FFFFFF"/>
                </a:solidFill>
                <a:latin typeface="Cafe24Ohsquare"/>
              </a:rPr>
              <a:t>주요 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Ohsquare"/>
                <a:ea typeface="+mn-ea"/>
                <a:cs typeface="+mn-cs"/>
              </a:rPr>
              <a:t>코드</a:t>
            </a:r>
            <a:endParaRPr kumimoji="0" lang="en-US" sz="33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fe24Ohsquare"/>
              <a:ea typeface="+mn-ea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223D32-5C20-494F-AEA8-C4DA98C84EE8}"/>
              </a:ext>
            </a:extLst>
          </p:cNvPr>
          <p:cNvSpPr/>
          <p:nvPr/>
        </p:nvSpPr>
        <p:spPr>
          <a:xfrm>
            <a:off x="6781800" y="1943100"/>
            <a:ext cx="10363200" cy="762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코드 구현</a:t>
            </a:r>
          </a:p>
        </p:txBody>
      </p:sp>
    </p:spTree>
    <p:extLst>
      <p:ext uri="{BB962C8B-B14F-4D97-AF65-F5344CB8AC3E}">
        <p14:creationId xmlns:p14="http://schemas.microsoft.com/office/powerpoint/2010/main" val="3136209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0" y="1041400"/>
            <a:ext cx="304800" cy="30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0" y="1041400"/>
            <a:ext cx="3048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200" y="1041400"/>
            <a:ext cx="304800" cy="304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0" name="TextBox 30"/>
          <p:cNvSpPr txBox="1"/>
          <p:nvPr/>
        </p:nvSpPr>
        <p:spPr>
          <a:xfrm>
            <a:off x="1143000" y="1943100"/>
            <a:ext cx="48006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Ohsquare"/>
                <a:ea typeface="+mn-ea"/>
                <a:cs typeface="+mn-cs"/>
              </a:rPr>
              <a:t>4. 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Ohsquare"/>
                <a:ea typeface="+mn-ea"/>
                <a:cs typeface="+mn-cs"/>
              </a:rPr>
              <a:t>프로그램 사용 동영상</a:t>
            </a:r>
            <a:endParaRPr kumimoji="0" lang="en-US" sz="33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fe24Ohsquare"/>
              <a:ea typeface="+mn-ea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223D32-5C20-494F-AEA8-C4DA98C84EE8}"/>
              </a:ext>
            </a:extLst>
          </p:cNvPr>
          <p:cNvSpPr/>
          <p:nvPr/>
        </p:nvSpPr>
        <p:spPr>
          <a:xfrm>
            <a:off x="6781800" y="1943100"/>
            <a:ext cx="10363200" cy="762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영상</a:t>
            </a:r>
          </a:p>
        </p:txBody>
      </p:sp>
    </p:spTree>
    <p:extLst>
      <p:ext uri="{BB962C8B-B14F-4D97-AF65-F5344CB8AC3E}">
        <p14:creationId xmlns:p14="http://schemas.microsoft.com/office/powerpoint/2010/main" val="686859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0" y="1041400"/>
            <a:ext cx="304800" cy="30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0" y="1041400"/>
            <a:ext cx="3048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200" y="1041400"/>
            <a:ext cx="304800" cy="30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1600200"/>
            <a:ext cx="3095625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2100" b="0" i="0" u="none" strike="noStrike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A/S</a:t>
            </a:r>
            <a:r>
              <a:rPr lang="ko-KR" altLang="en-US" sz="2100" b="0" i="0" u="none" strike="noStrike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스케줄러 구현 시 </a:t>
            </a:r>
            <a:r>
              <a:rPr lang="ko-KR" sz="2100" b="0" i="0" u="none" strike="noStrike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이점</a:t>
            </a:r>
            <a:r>
              <a:rPr lang="en-US" sz="2100" b="0" i="0" u="none" strike="noStrike" dirty="0">
                <a:solidFill>
                  <a:srgbClr val="FFFFFF">
                    <a:alpha val="80000"/>
                  </a:srgbClr>
                </a:solidFill>
                <a:latin typeface="Noto Sans CJK KR Regular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" y="889000"/>
            <a:ext cx="4330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300" b="1" i="0" u="none" strike="noStrike" dirty="0">
                <a:solidFill>
                  <a:srgbClr val="FFFFFF"/>
                </a:solidFill>
                <a:latin typeface="Cafe24Ohsquare"/>
              </a:rPr>
              <a:t>Effects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74297" y="3293097"/>
            <a:ext cx="1590675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500" b="1" spc="-100" dirty="0">
                <a:solidFill>
                  <a:srgbClr val="FFFFFF"/>
                </a:solidFill>
                <a:ea typeface="Cafe24Ohsquare"/>
              </a:rPr>
              <a:t>방문 전</a:t>
            </a:r>
            <a:endParaRPr lang="ko-KR" sz="2500" b="1" i="0" u="none" strike="noStrike" spc="-100" dirty="0">
              <a:solidFill>
                <a:srgbClr val="FFFFFF"/>
              </a:solidFill>
              <a:ea typeface="Cafe24Ohsquar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50272" y="7244443"/>
            <a:ext cx="219075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A/S</a:t>
            </a:r>
            <a:r>
              <a:rPr lang="ko-KR" altLang="en-US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방문기사</a:t>
            </a:r>
            <a:endParaRPr lang="en-US" altLang="ko-KR" dirty="0">
              <a:solidFill>
                <a:srgbClr val="FFFFFF">
                  <a:alpha val="80000"/>
                </a:srgbClr>
              </a:solidFill>
              <a:ea typeface="Noto Sans CJK KR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1800" b="0" i="0" u="none" strike="noStrike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스케줄 정보 확인</a:t>
            </a:r>
            <a:endParaRPr lang="en-US" sz="1800" b="0" i="0" u="none" strike="noStrike" dirty="0">
              <a:solidFill>
                <a:srgbClr val="FFFFFF">
                  <a:alpha val="80000"/>
                </a:srgbClr>
              </a:solidFill>
              <a:latin typeface="Noto Sans CJK KR Regular"/>
            </a:endParaRPr>
          </a:p>
        </p:txBody>
      </p:sp>
      <p:pic>
        <p:nvPicPr>
          <p:cNvPr id="23" name="그래픽 22" descr="돋보기 단색으로 채워진">
            <a:extLst>
              <a:ext uri="{FF2B5EF4-FFF2-40B4-BE49-F238E27FC236}">
                <a16:creationId xmlns:a16="http://schemas.microsoft.com/office/drawing/2014/main" id="{3C28DDEC-E1D9-4330-A57E-5A2B5DA79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50272" y="4366532"/>
            <a:ext cx="2369911" cy="2369911"/>
          </a:xfrm>
          <a:prstGeom prst="rect">
            <a:avLst/>
          </a:prstGeom>
        </p:spPr>
      </p:pic>
      <p:pic>
        <p:nvPicPr>
          <p:cNvPr id="25" name="그래픽 24" descr="채팅 단색으로 채워진">
            <a:extLst>
              <a:ext uri="{FF2B5EF4-FFF2-40B4-BE49-F238E27FC236}">
                <a16:creationId xmlns:a16="http://schemas.microsoft.com/office/drawing/2014/main" id="{E54EB482-34C7-4DDA-828D-8CE4BB1FA0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93459" y="4366531"/>
            <a:ext cx="2527300" cy="2527300"/>
          </a:xfrm>
          <a:prstGeom prst="rect">
            <a:avLst/>
          </a:prstGeom>
        </p:spPr>
      </p:pic>
      <p:sp>
        <p:nvSpPr>
          <p:cNvPr id="26" name="TextBox 9">
            <a:extLst>
              <a:ext uri="{FF2B5EF4-FFF2-40B4-BE49-F238E27FC236}">
                <a16:creationId xmlns:a16="http://schemas.microsoft.com/office/drawing/2014/main" id="{C5B55C04-3983-4B34-B029-4670E4F7502B}"/>
              </a:ext>
            </a:extLst>
          </p:cNvPr>
          <p:cNvSpPr txBox="1"/>
          <p:nvPr/>
        </p:nvSpPr>
        <p:spPr>
          <a:xfrm>
            <a:off x="5861734" y="7186386"/>
            <a:ext cx="219075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dirty="0">
                <a:solidFill>
                  <a:srgbClr val="FFFFFF">
                    <a:alpha val="80000"/>
                  </a:srgbClr>
                </a:solidFill>
                <a:latin typeface="Noto Sans CJK KR Regular"/>
                <a:ea typeface="Noto Sans CJK KR Regular"/>
              </a:rPr>
              <a:t>방문 알림 기능</a:t>
            </a:r>
            <a:endParaRPr lang="en-US" altLang="ko-KR" dirty="0">
              <a:solidFill>
                <a:srgbClr val="FFFFFF">
                  <a:alpha val="80000"/>
                </a:srgbClr>
              </a:solidFill>
              <a:latin typeface="Noto Sans CJK KR Regular"/>
              <a:ea typeface="Noto Sans CJK KR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dirty="0">
                <a:solidFill>
                  <a:srgbClr val="FFFFFF">
                    <a:alpha val="80000"/>
                  </a:srgbClr>
                </a:solidFill>
                <a:latin typeface="Noto Sans CJK KR Regular"/>
                <a:ea typeface="Noto Sans CJK KR Regular"/>
              </a:rPr>
              <a:t>또는 </a:t>
            </a:r>
            <a:r>
              <a:rPr lang="en-US" altLang="ko-KR" dirty="0">
                <a:solidFill>
                  <a:srgbClr val="FFFFFF">
                    <a:alpha val="80000"/>
                  </a:srgbClr>
                </a:solidFill>
                <a:latin typeface="Noto Sans CJK KR Regular"/>
                <a:ea typeface="Noto Sans CJK KR Regular"/>
              </a:rPr>
              <a:t>SMS</a:t>
            </a:r>
            <a:r>
              <a:rPr lang="ko-KR" altLang="en-US" dirty="0">
                <a:solidFill>
                  <a:srgbClr val="FFFFFF">
                    <a:alpha val="80000"/>
                  </a:srgbClr>
                </a:solidFill>
                <a:latin typeface="Noto Sans CJK KR Regular"/>
                <a:ea typeface="Noto Sans CJK KR Regular"/>
              </a:rPr>
              <a:t>서비스 제공</a:t>
            </a:r>
            <a:endParaRPr lang="en-US" altLang="ko-KR" dirty="0">
              <a:solidFill>
                <a:srgbClr val="FFFFFF">
                  <a:alpha val="80000"/>
                </a:srgbClr>
              </a:solidFill>
              <a:latin typeface="Noto Sans CJK KR Regular"/>
              <a:ea typeface="Noto Sans CJK KR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980298" y="3262254"/>
            <a:ext cx="146685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500" b="1" i="0" u="none" strike="noStrike" spc="-100" dirty="0">
                <a:solidFill>
                  <a:srgbClr val="FFFFFF"/>
                </a:solidFill>
                <a:ea typeface="Cafe24Ohsquare"/>
              </a:rPr>
              <a:t>방문 후</a:t>
            </a:r>
            <a:endParaRPr lang="ko-KR" sz="2500" b="1" i="0" u="none" strike="noStrike" spc="-100" dirty="0">
              <a:solidFill>
                <a:srgbClr val="FFFFFF"/>
              </a:solidFill>
              <a:ea typeface="Cafe24Ohsquar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934929" y="7276022"/>
            <a:ext cx="3557588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800" b="0" i="0" u="none" strike="noStrike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고객 및 방문기사 상호 피드백 </a:t>
            </a:r>
            <a:r>
              <a:rPr lang="en-US" altLang="ko-KR" sz="1800" b="0" i="0" u="none" strike="noStrike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DATA</a:t>
            </a:r>
          </a:p>
          <a:p>
            <a:pPr lvl="0" algn="ctr">
              <a:lnSpc>
                <a:spcPct val="124499"/>
              </a:lnSpc>
            </a:pPr>
            <a:r>
              <a:rPr lang="ko-KR" altLang="en-US" dirty="0">
                <a:solidFill>
                  <a:srgbClr val="FFFFFF">
                    <a:alpha val="80000"/>
                  </a:srgbClr>
                </a:solidFill>
                <a:latin typeface="Noto Sans CJK KR Regular"/>
                <a:ea typeface="Noto Sans CJK KR Regular"/>
              </a:rPr>
              <a:t>빅데이터 분석 활용 가능</a:t>
            </a:r>
            <a:endParaRPr lang="en-US" sz="1800" b="0" i="0" u="none" strike="noStrike" dirty="0">
              <a:solidFill>
                <a:srgbClr val="FFFFFF">
                  <a:alpha val="80000"/>
                </a:srgbClr>
              </a:solidFill>
              <a:latin typeface="Noto Sans CJK KR Regular"/>
            </a:endParaRPr>
          </a:p>
        </p:txBody>
      </p:sp>
      <p:pic>
        <p:nvPicPr>
          <p:cNvPr id="28" name="그래픽 27" descr="원형 차트가 있는 프레젠테이션 단색으로 채워진">
            <a:extLst>
              <a:ext uri="{FF2B5EF4-FFF2-40B4-BE49-F238E27FC236}">
                <a16:creationId xmlns:a16="http://schemas.microsoft.com/office/drawing/2014/main" id="{9BE73753-1BD3-4E2F-AD5A-DB9A35581C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31352" y="4496082"/>
            <a:ext cx="2286000" cy="2286000"/>
          </a:xfrm>
          <a:prstGeom prst="rect">
            <a:avLst/>
          </a:prstGeom>
        </p:spPr>
      </p:pic>
      <p:pic>
        <p:nvPicPr>
          <p:cNvPr id="30" name="그래픽 29" descr="가로 막대형 차트 단색으로 채워진">
            <a:extLst>
              <a:ext uri="{FF2B5EF4-FFF2-40B4-BE49-F238E27FC236}">
                <a16:creationId xmlns:a16="http://schemas.microsoft.com/office/drawing/2014/main" id="{082C9242-1524-42FF-9AF5-AB590BF31E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975206" y="4554366"/>
            <a:ext cx="20574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0" y="1041400"/>
            <a:ext cx="304800" cy="30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0" y="1041400"/>
            <a:ext cx="3048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200" y="1041400"/>
            <a:ext cx="304800" cy="30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692400"/>
            <a:ext cx="16002000" cy="104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143000" y="4978400"/>
            <a:ext cx="16002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43000" y="1600200"/>
            <a:ext cx="5359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2100" b="1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A/S</a:t>
            </a:r>
            <a:r>
              <a:rPr lang="ko-KR" altLang="en-US" sz="2100" b="1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스케줄러 관리 프로그램 서비스 예상견적</a:t>
            </a:r>
            <a:endParaRPr lang="ko-KR" sz="2100" b="1" i="0" u="none" strike="noStrike" dirty="0">
              <a:solidFill>
                <a:srgbClr val="FFFFFF">
                  <a:alpha val="80000"/>
                </a:srgbClr>
              </a:solidFill>
              <a:ea typeface="Noto Sans CJK KR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43000" y="889000"/>
            <a:ext cx="4330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300" b="1" i="0" u="none" strike="noStrike" dirty="0">
                <a:solidFill>
                  <a:srgbClr val="FFFFFF"/>
                </a:solidFill>
                <a:latin typeface="Cafe24Ohsquare"/>
              </a:rPr>
              <a:t>Quotation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05000" y="2959100"/>
            <a:ext cx="10287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 spc="-100">
                <a:solidFill>
                  <a:srgbClr val="131313"/>
                </a:solidFill>
                <a:ea typeface="Cafe24Ohsquare"/>
              </a:rPr>
              <a:t>항목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99000" y="2959100"/>
            <a:ext cx="1803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 spc="-100">
                <a:solidFill>
                  <a:srgbClr val="131313"/>
                </a:solidFill>
                <a:ea typeface="Cafe24Ohsquare"/>
              </a:rPr>
              <a:t>세부내용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29600" y="2959100"/>
            <a:ext cx="1803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 spc="-100">
                <a:solidFill>
                  <a:srgbClr val="131313"/>
                </a:solidFill>
                <a:ea typeface="Cafe24Ohsquare"/>
              </a:rPr>
              <a:t>단가</a:t>
            </a:r>
            <a:r>
              <a:rPr lang="en-US" sz="2700" b="0" i="0" u="none" strike="noStrike" spc="-100">
                <a:solidFill>
                  <a:srgbClr val="131313"/>
                </a:solidFill>
                <a:latin typeface="Cafe24Ohsquare"/>
              </a:rPr>
              <a:t> (</a:t>
            </a:r>
            <a:r>
              <a:rPr lang="ko-KR" sz="2700" b="0" i="0" u="none" strike="noStrike" spc="-100">
                <a:solidFill>
                  <a:srgbClr val="131313"/>
                </a:solidFill>
                <a:ea typeface="Cafe24Ohsquare"/>
              </a:rPr>
              <a:t>원</a:t>
            </a:r>
            <a:r>
              <a:rPr lang="en-US" sz="2700" b="0" i="0" u="none" strike="noStrike" spc="-100">
                <a:solidFill>
                  <a:srgbClr val="131313"/>
                </a:solidFill>
                <a:latin typeface="Cafe24Ohsquare"/>
              </a:rPr>
              <a:t>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42700" y="2959100"/>
            <a:ext cx="1803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 spc="-100" dirty="0">
                <a:solidFill>
                  <a:srgbClr val="131313"/>
                </a:solidFill>
                <a:ea typeface="Cafe24Ohsquare"/>
              </a:rPr>
              <a:t>수량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55800" y="2959100"/>
            <a:ext cx="1803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 spc="-100">
                <a:solidFill>
                  <a:srgbClr val="131313"/>
                </a:solidFill>
                <a:ea typeface="Cafe24Ohsquare"/>
              </a:rPr>
              <a:t>총액</a:t>
            </a:r>
            <a:r>
              <a:rPr lang="en-US" sz="2700" b="0" i="0" u="none" strike="noStrike" spc="-100">
                <a:solidFill>
                  <a:srgbClr val="131313"/>
                </a:solidFill>
                <a:latin typeface="Cafe24Ohsquare"/>
              </a:rPr>
              <a:t> (</a:t>
            </a:r>
            <a:r>
              <a:rPr lang="ko-KR" sz="2700" b="0" i="0" u="none" strike="noStrike" spc="-100">
                <a:solidFill>
                  <a:srgbClr val="131313"/>
                </a:solidFill>
                <a:ea typeface="Cafe24Ohsquare"/>
              </a:rPr>
              <a:t>원</a:t>
            </a:r>
            <a:r>
              <a:rPr lang="en-US" sz="2700" b="0" i="0" u="none" strike="noStrike" spc="-100">
                <a:solidFill>
                  <a:srgbClr val="131313"/>
                </a:solidFill>
                <a:latin typeface="Cafe24Ohsquare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4300" y="41529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500" b="0" i="0" u="none" strike="noStrike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알림 서비스</a:t>
            </a:r>
            <a:endParaRPr lang="ko-KR" sz="2500" b="0" i="0" u="none" strike="noStrike" dirty="0">
              <a:solidFill>
                <a:srgbClr val="FFFFFF">
                  <a:alpha val="80000"/>
                </a:srgbClr>
              </a:solidFill>
              <a:ea typeface="Noto Sans CJK KR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572000" y="4152900"/>
            <a:ext cx="2514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500" b="0" i="0" u="none" strike="noStrike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방문 </a:t>
            </a:r>
            <a:r>
              <a:rPr lang="ko-KR" altLang="en-US" sz="2500" b="0" i="0" u="none" strike="noStrike" dirty="0" err="1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알림창</a:t>
            </a:r>
            <a:r>
              <a:rPr lang="ko-KR" altLang="en-US" sz="2500" b="0" i="0" u="none" strike="noStrike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 또는</a:t>
            </a:r>
            <a:endParaRPr lang="en-US" altLang="ko-KR" sz="2500" b="0" i="0" u="none" strike="noStrike" dirty="0">
              <a:solidFill>
                <a:srgbClr val="FFFFFF">
                  <a:alpha val="80000"/>
                </a:srgbClr>
              </a:solidFill>
              <a:ea typeface="Noto Sans CJK KR Regular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500" b="0" i="0" u="none" strike="noStrike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SMS</a:t>
            </a:r>
            <a:r>
              <a:rPr lang="ko-KR" altLang="en-US" sz="2500" b="0" i="0" u="none" strike="noStrike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문자 알림</a:t>
            </a:r>
            <a:endParaRPr lang="ko-KR" sz="2500" b="0" i="0" u="none" strike="noStrike" dirty="0">
              <a:solidFill>
                <a:srgbClr val="FFFFFF">
                  <a:alpha val="80000"/>
                </a:srgbClr>
              </a:solidFill>
              <a:ea typeface="Noto Sans CJK KR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102600" y="41529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500" b="0" i="0" u="none" strike="noStrike" dirty="0">
                <a:solidFill>
                  <a:srgbClr val="FFFFFF">
                    <a:alpha val="80000"/>
                  </a:srgbClr>
                </a:solidFill>
                <a:latin typeface="Noto Sans CJK KR Regular"/>
              </a:rPr>
              <a:t>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15700" y="41529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500" b="0" i="0" u="none" strike="noStrike" dirty="0">
                <a:solidFill>
                  <a:srgbClr val="FFFFFF">
                    <a:alpha val="80000"/>
                  </a:srgbClr>
                </a:solidFill>
                <a:latin typeface="Noto Sans CJK KR Regular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28800" y="41529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500" b="0" i="0" u="none" strike="noStrike" dirty="0">
                <a:solidFill>
                  <a:srgbClr val="FF87FB"/>
                </a:solidFill>
                <a:latin typeface="Cafe24Ohsquare"/>
              </a:rPr>
              <a:t>100000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143000" y="6261100"/>
            <a:ext cx="16002000" cy="25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84300" y="54229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500" b="0" i="0" u="none" strike="noStrike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유지보수비</a:t>
            </a:r>
            <a:endParaRPr lang="ko-KR" sz="2500" b="0" i="0" u="none" strike="noStrike" dirty="0">
              <a:solidFill>
                <a:srgbClr val="FFFFFF">
                  <a:alpha val="80000"/>
                </a:srgbClr>
              </a:solidFill>
              <a:ea typeface="Noto Sans CJK KR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572000" y="54229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500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코드 업데이트</a:t>
            </a:r>
            <a:endParaRPr lang="ko-KR" sz="2500" b="0" i="0" u="none" strike="noStrike" dirty="0">
              <a:solidFill>
                <a:srgbClr val="FFFFFF">
                  <a:alpha val="80000"/>
                </a:srgbClr>
              </a:solidFill>
              <a:ea typeface="Noto Sans CJK KR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102600" y="54229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500" b="0" i="0" u="none" strike="noStrike" dirty="0">
                <a:solidFill>
                  <a:srgbClr val="FFFFFF">
                    <a:alpha val="80000"/>
                  </a:srgbClr>
                </a:solidFill>
                <a:latin typeface="Noto Sans CJK KR Regular"/>
              </a:rPr>
              <a:t>#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15700" y="54229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500" b="0" i="0" u="none" strike="noStrike" dirty="0">
                <a:solidFill>
                  <a:srgbClr val="FFFFFF">
                    <a:alpha val="80000"/>
                  </a:srgbClr>
                </a:solidFill>
                <a:latin typeface="Noto Sans CJK KR Regular"/>
              </a:rPr>
              <a:t>#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528800" y="54229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500" b="0" i="0" u="none" strike="noStrike" dirty="0">
                <a:solidFill>
                  <a:srgbClr val="FF87FB"/>
                </a:solidFill>
                <a:latin typeface="Cafe24Ohsquare"/>
              </a:rPr>
              <a:t>100000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143000" y="7531100"/>
            <a:ext cx="16002000" cy="25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384300" y="66929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500" b="0" i="0" u="none" strike="noStrike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서버관리비</a:t>
            </a:r>
            <a:endParaRPr lang="ko-KR" sz="2500" b="0" i="0" u="none" strike="noStrike" dirty="0">
              <a:solidFill>
                <a:srgbClr val="FFFFFF">
                  <a:alpha val="80000"/>
                </a:srgbClr>
              </a:solidFill>
              <a:ea typeface="Noto Sans CJK KR Regular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572000" y="66929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500" b="0" i="0" u="none" strike="noStrike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#</a:t>
            </a:r>
            <a:endParaRPr lang="ko-KR" sz="2500" b="0" i="0" u="none" strike="noStrike" dirty="0">
              <a:solidFill>
                <a:srgbClr val="FFFFFF">
                  <a:alpha val="80000"/>
                </a:srgbClr>
              </a:solidFill>
              <a:ea typeface="Noto Sans CJK KR Regular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102600" y="66929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500" b="0" i="0" u="none" strike="noStrike" dirty="0">
                <a:solidFill>
                  <a:srgbClr val="FFFFFF">
                    <a:alpha val="80000"/>
                  </a:srgbClr>
                </a:solidFill>
                <a:latin typeface="Noto Sans CJK KR Regular"/>
              </a:rPr>
              <a:t>#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315700" y="66929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500" b="0" i="0" u="none" strike="noStrike" dirty="0">
                <a:solidFill>
                  <a:srgbClr val="FFFFFF">
                    <a:alpha val="80000"/>
                  </a:srgbClr>
                </a:solidFill>
                <a:latin typeface="Noto Sans CJK KR Regular"/>
              </a:rPr>
              <a:t>#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528800" y="66929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500" b="0" i="0" u="none" strike="noStrike" dirty="0">
                <a:solidFill>
                  <a:srgbClr val="FF87FB"/>
                </a:solidFill>
                <a:latin typeface="Cafe24Ohsquare"/>
              </a:rPr>
              <a:t>#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143000" y="8801100"/>
            <a:ext cx="16002000" cy="254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2560300" y="9169400"/>
            <a:ext cx="4699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 dirty="0">
                <a:solidFill>
                  <a:srgbClr val="FFFFFF">
                    <a:alpha val="90196"/>
                  </a:srgbClr>
                </a:solidFill>
                <a:latin typeface="Noto Sans CJK KR Regular"/>
              </a:rPr>
              <a:t>#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84300" y="79629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500" b="0" i="0" u="none" strike="noStrike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#</a:t>
            </a:r>
            <a:endParaRPr lang="ko-KR" sz="2500" b="0" i="0" u="none" strike="noStrike" dirty="0">
              <a:solidFill>
                <a:srgbClr val="FFFFFF">
                  <a:alpha val="80000"/>
                </a:srgbClr>
              </a:solidFill>
              <a:ea typeface="Noto Sans CJK KR Regular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572000" y="79629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500" b="0" i="0" u="none" strike="noStrike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#</a:t>
            </a:r>
            <a:endParaRPr lang="ko-KR" sz="2500" b="0" i="0" u="none" strike="noStrike" dirty="0">
              <a:solidFill>
                <a:srgbClr val="FFFFFF">
                  <a:alpha val="80000"/>
                </a:srgbClr>
              </a:solidFill>
              <a:ea typeface="Noto Sans CJK KR Regular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102600" y="79629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500" b="0" i="0" u="none" strike="noStrike" dirty="0">
                <a:solidFill>
                  <a:srgbClr val="FFFFFF">
                    <a:alpha val="80000"/>
                  </a:srgbClr>
                </a:solidFill>
                <a:latin typeface="Noto Sans CJK KR Regular"/>
              </a:rPr>
              <a:t>#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315700" y="79629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500" b="0" i="0" u="none" strike="noStrike" dirty="0">
                <a:solidFill>
                  <a:srgbClr val="FFFFFF">
                    <a:alpha val="80000"/>
                  </a:srgbClr>
                </a:solidFill>
                <a:latin typeface="Noto Sans CJK KR Regular"/>
              </a:rPr>
              <a:t>#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28800" y="79629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500" b="0" i="0" u="none" strike="noStrike" dirty="0">
                <a:solidFill>
                  <a:srgbClr val="FF87FB"/>
                </a:solidFill>
                <a:latin typeface="Cafe24Ohsquare"/>
              </a:rPr>
              <a:t>#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9800" y="981529"/>
            <a:ext cx="39370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46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fe24Ohsquare"/>
                <a:cs typeface="+mn-cs"/>
              </a:rPr>
              <a:t>참조 사항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fe24Ohsquare"/>
              <a:ea typeface="+mn-ea"/>
              <a:cs typeface="+mn-cs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">
            <a:extLst>
              <a:ext uri="{FF2B5EF4-FFF2-40B4-BE49-F238E27FC236}">
                <a16:creationId xmlns:a16="http://schemas.microsoft.com/office/drawing/2014/main" id="{C878C961-29D6-4589-8800-823EBB06CDD3}"/>
              </a:ext>
            </a:extLst>
          </p:cNvPr>
          <p:cNvSpPr txBox="1"/>
          <p:nvPr/>
        </p:nvSpPr>
        <p:spPr>
          <a:xfrm>
            <a:off x="939800" y="2476500"/>
            <a:ext cx="16052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46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fe24Ohsquare"/>
                <a:cs typeface="+mn-cs"/>
              </a:rPr>
              <a:t>1. </a:t>
            </a:r>
            <a:r>
              <a:rPr kumimoji="0" lang="ko-KR" altLang="en-US" sz="280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fe24Ohsquare"/>
                <a:cs typeface="+mn-cs"/>
              </a:rPr>
              <a:t>풀캘린더</a:t>
            </a: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fe24Ohsquare"/>
                <a:cs typeface="+mn-cs"/>
              </a:rPr>
              <a:t>(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fe24Ohsquare"/>
                <a:cs typeface="+mn-cs"/>
              </a:rPr>
              <a:t>자바스크립트 이벤트 캘린더</a:t>
            </a: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fe24Ohsquare"/>
                <a:cs typeface="+mn-cs"/>
              </a:rPr>
              <a:t>) https://fullcalendar.io/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fe24Ohsquar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378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9800" y="3556000"/>
            <a:ext cx="108839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10000" b="1" i="0" u="none" strike="noStrike" dirty="0">
                <a:solidFill>
                  <a:srgbClr val="FFFFFF"/>
                </a:solidFill>
                <a:ea typeface="Cafe24Ohsquare"/>
              </a:rPr>
              <a:t>감사합니다</a:t>
            </a:r>
            <a:r>
              <a:rPr lang="en-US" altLang="ko-KR" sz="10000" b="1" dirty="0">
                <a:solidFill>
                  <a:srgbClr val="FFFFFF"/>
                </a:solidFill>
                <a:latin typeface="Cafe24Ohsquare"/>
                <a:ea typeface="Cafe24Ohsquare"/>
              </a:rPr>
              <a:t>!</a:t>
            </a:r>
            <a:r>
              <a:rPr lang="en-US" sz="10000" b="1" i="0" u="none" strike="noStrike" dirty="0">
                <a:solidFill>
                  <a:srgbClr val="FFFFFF"/>
                </a:solidFill>
                <a:latin typeface="Cafe24Ohsquare"/>
              </a:rPr>
              <a:t> Q&amp;A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0" y="990600"/>
            <a:ext cx="1244600" cy="1244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0" y="990600"/>
            <a:ext cx="1244600" cy="1244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9600" y="990600"/>
            <a:ext cx="1244600" cy="1244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700" y="990600"/>
            <a:ext cx="1244600" cy="124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990600"/>
            <a:ext cx="1244600" cy="1244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990600"/>
            <a:ext cx="1244600" cy="1244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5100" y="990600"/>
            <a:ext cx="1244600" cy="1244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10400" y="990600"/>
            <a:ext cx="1244600" cy="1244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3800" y="990600"/>
            <a:ext cx="1244600" cy="1244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68300" y="990600"/>
            <a:ext cx="1244600" cy="1244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03600" y="990600"/>
            <a:ext cx="1244600" cy="1244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71500" y="7137400"/>
            <a:ext cx="228600" cy="228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881100" y="7023100"/>
            <a:ext cx="3111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FFFFFF">
                    <a:alpha val="80000"/>
                  </a:srgbClr>
                </a:solidFill>
                <a:latin typeface="Noto Sans CJK KR Regular"/>
              </a:rPr>
              <a:t>그린컴퓨터아카데미</a:t>
            </a:r>
            <a:endParaRPr lang="en-US" sz="2400" b="0" i="0" u="none" strike="noStrike" dirty="0">
              <a:solidFill>
                <a:srgbClr val="FFFFFF">
                  <a:alpha val="80000"/>
                </a:srgbClr>
              </a:solidFill>
              <a:latin typeface="Noto Sans CJK KR Regular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71500" y="7912100"/>
            <a:ext cx="228600" cy="228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3881100" y="7797800"/>
            <a:ext cx="3517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FFFFFF">
                    <a:alpha val="80000"/>
                  </a:srgbClr>
                </a:solidFill>
                <a:latin typeface="Noto Sans CJK KR Regular"/>
              </a:rPr>
              <a:t>1</a:t>
            </a:r>
            <a:r>
              <a:rPr lang="ko-KR" altLang="en-US" sz="2400" b="0" i="0" u="none" strike="noStrike" dirty="0">
                <a:solidFill>
                  <a:srgbClr val="FFFFFF">
                    <a:alpha val="80000"/>
                  </a:srgbClr>
                </a:solidFill>
                <a:latin typeface="Noto Sans CJK KR Regular"/>
              </a:rPr>
              <a:t>차 팀</a:t>
            </a:r>
            <a:r>
              <a:rPr lang="en-US" altLang="ko-KR" sz="2400" b="0" i="0" u="none" strike="noStrike" dirty="0">
                <a:solidFill>
                  <a:srgbClr val="FFFFFF">
                    <a:alpha val="80000"/>
                  </a:srgbClr>
                </a:solidFill>
                <a:latin typeface="Noto Sans CJK KR Regular"/>
              </a:rPr>
              <a:t>PJ</a:t>
            </a:r>
            <a:endParaRPr lang="en-US" sz="2400" b="0" i="0" u="none" strike="noStrike" dirty="0">
              <a:solidFill>
                <a:srgbClr val="FFFFFF">
                  <a:alpha val="80000"/>
                </a:srgbClr>
              </a:solidFill>
              <a:latin typeface="Noto Sans CJK KR Regular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271500" y="8686800"/>
            <a:ext cx="228600" cy="228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3881100" y="8572500"/>
            <a:ext cx="3517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400" dirty="0">
                <a:solidFill>
                  <a:srgbClr val="FFFFFF">
                    <a:alpha val="80000"/>
                  </a:srgbClr>
                </a:solidFill>
                <a:latin typeface="Noto Sans CJK KR Regular"/>
                <a:ea typeface="Noto Sans CJK KR Regular"/>
              </a:rPr>
              <a:t>냉난방 </a:t>
            </a:r>
            <a:r>
              <a:rPr lang="en-US" altLang="ko-KR" sz="2400" dirty="0">
                <a:solidFill>
                  <a:srgbClr val="FFFFFF">
                    <a:alpha val="80000"/>
                  </a:srgbClr>
                </a:solidFill>
                <a:latin typeface="Noto Sans CJK KR Regular"/>
                <a:ea typeface="Noto Sans CJK KR Regular"/>
              </a:rPr>
              <a:t>A/S</a:t>
            </a:r>
            <a:r>
              <a:rPr lang="ko-KR" altLang="en-US" sz="2400" dirty="0">
                <a:solidFill>
                  <a:srgbClr val="FFFFFF">
                    <a:alpha val="80000"/>
                  </a:srgbClr>
                </a:solidFill>
                <a:latin typeface="Noto Sans CJK KR Regular"/>
                <a:ea typeface="Noto Sans CJK KR Regular"/>
              </a:rPr>
              <a:t>기사 스케줄 관리</a:t>
            </a:r>
            <a:endParaRPr lang="en-US" sz="2400" b="0" i="0" u="none" strike="noStrike" dirty="0">
              <a:solidFill>
                <a:srgbClr val="FFFFFF">
                  <a:alpha val="80000"/>
                </a:srgbClr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0" y="1041400"/>
            <a:ext cx="304800" cy="30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0" y="1041400"/>
            <a:ext cx="3048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200" y="1041400"/>
            <a:ext cx="304800" cy="30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28650" y="1727200"/>
            <a:ext cx="42291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300" b="1" dirty="0">
                <a:solidFill>
                  <a:srgbClr val="FFFFFF"/>
                </a:solidFill>
                <a:latin typeface="Cafe24Ohsquare"/>
              </a:rPr>
              <a:t>INTRODUCE(</a:t>
            </a:r>
            <a:r>
              <a:rPr lang="ko-KR" altLang="en-US" sz="3300" b="1" dirty="0">
                <a:solidFill>
                  <a:srgbClr val="FFFFFF"/>
                </a:solidFill>
                <a:latin typeface="Cafe24Ohsquare"/>
              </a:rPr>
              <a:t>팀 소개</a:t>
            </a:r>
            <a:r>
              <a:rPr lang="en-US" altLang="ko-KR" sz="3300" b="1" dirty="0">
                <a:solidFill>
                  <a:srgbClr val="FFFFFF"/>
                </a:solidFill>
                <a:latin typeface="Cafe24Ohsquare"/>
              </a:rPr>
              <a:t>)</a:t>
            </a:r>
            <a:endParaRPr lang="en-US" sz="3300" b="1" i="0" u="none" strike="noStrike" dirty="0">
              <a:solidFill>
                <a:srgbClr val="FFFFFF"/>
              </a:solidFill>
              <a:latin typeface="Cafe24Ohsquar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42950" y="2083707"/>
            <a:ext cx="4000500" cy="2139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3600" dirty="0" err="1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팀명</a:t>
            </a:r>
            <a:r>
              <a:rPr lang="en-US" altLang="ko-KR" sz="3600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: </a:t>
            </a:r>
            <a:r>
              <a:rPr lang="en-US" altLang="ko-KR" sz="13800" b="1" dirty="0">
                <a:solidFill>
                  <a:srgbClr val="FFFF00">
                    <a:alpha val="80000"/>
                  </a:srgbClr>
                </a:solidFill>
                <a:ea typeface="Noto Sans CJK KR Regular"/>
              </a:rPr>
              <a:t>Old</a:t>
            </a:r>
            <a:endParaRPr lang="ko-KR" sz="3600" b="1" i="0" u="none" strike="noStrike" dirty="0">
              <a:solidFill>
                <a:srgbClr val="FFFF00">
                  <a:alpha val="80000"/>
                </a:srgbClr>
              </a:solidFill>
              <a:ea typeface="Noto Sans CJK KR Regular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346200"/>
            <a:ext cx="3429000" cy="7810500"/>
          </a:xfrm>
          <a:prstGeom prst="rect">
            <a:avLst/>
          </a:prstGeom>
        </p:spPr>
      </p:pic>
      <p:pic>
        <p:nvPicPr>
          <p:cNvPr id="11" name="Picture 1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9500" y="6643579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2"/>
          <p:cNvSpPr txBox="1"/>
          <p:nvPr/>
        </p:nvSpPr>
        <p:spPr>
          <a:xfrm>
            <a:off x="6197600" y="3086100"/>
            <a:ext cx="2463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200" b="1" i="0" u="none" strike="noStrike" dirty="0">
                <a:solidFill>
                  <a:srgbClr val="FFFFFF"/>
                </a:solidFill>
                <a:ea typeface="Cafe24Ohsquare"/>
              </a:rPr>
              <a:t>박성현 </a:t>
            </a:r>
            <a:r>
              <a:rPr lang="ko-KR" altLang="en-US" sz="3200" b="1" dirty="0">
                <a:solidFill>
                  <a:srgbClr val="FFFFFF"/>
                </a:solidFill>
                <a:ea typeface="Cafe24Ohsquare"/>
              </a:rPr>
              <a:t>팀장</a:t>
            </a:r>
            <a:endParaRPr lang="ko-KR" sz="3200" b="1" i="0" u="none" strike="noStrike" dirty="0">
              <a:solidFill>
                <a:srgbClr val="FFFFFF"/>
              </a:solidFill>
              <a:ea typeface="Cafe24Ohsquar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172200" y="4133850"/>
            <a:ext cx="2489200" cy="223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dirty="0" err="1">
                <a:solidFill>
                  <a:srgbClr val="FFFFFF">
                    <a:alpha val="90196"/>
                  </a:srgbClr>
                </a:solidFill>
                <a:ea typeface="Noto Sans CJK KR Regular"/>
              </a:rPr>
              <a:t>프론트엔드</a:t>
            </a:r>
            <a:r>
              <a:rPr lang="ko-KR" altLang="en-US" sz="2400" dirty="0">
                <a:solidFill>
                  <a:srgbClr val="FFFFFF">
                    <a:alpha val="90196"/>
                  </a:srgbClr>
                </a:solidFill>
                <a:ea typeface="Noto Sans CJK KR Regular"/>
              </a:rPr>
              <a:t> 구현 및 </a:t>
            </a:r>
            <a:endParaRPr lang="en-US" altLang="ko-KR" sz="2400" dirty="0">
              <a:solidFill>
                <a:srgbClr val="FFFFFF">
                  <a:alpha val="90196"/>
                </a:srgbClr>
              </a:solidFill>
              <a:ea typeface="Noto Sans CJK KR Regular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400" dirty="0">
                <a:solidFill>
                  <a:srgbClr val="FFFFFF">
                    <a:alpha val="90196"/>
                  </a:srgbClr>
                </a:solidFill>
                <a:ea typeface="Noto Sans CJK KR Regular"/>
              </a:rPr>
              <a:t>PJ </a:t>
            </a:r>
            <a:r>
              <a:rPr lang="ko-KR" altLang="en-US" sz="2400" b="0" i="0" u="none" strike="noStrike" dirty="0">
                <a:solidFill>
                  <a:srgbClr val="FFFFFF">
                    <a:alpha val="90196"/>
                  </a:srgbClr>
                </a:solidFill>
                <a:ea typeface="Noto Sans CJK KR Regular"/>
              </a:rPr>
              <a:t>총괄</a:t>
            </a:r>
            <a:endParaRPr lang="en-US" altLang="ko-KR" sz="2400" b="0" i="0" u="none" strike="noStrike" dirty="0">
              <a:solidFill>
                <a:srgbClr val="FFFFFF">
                  <a:alpha val="90196"/>
                </a:srgbClr>
              </a:solidFill>
              <a:ea typeface="Noto Sans CJK KR Regular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400" dirty="0">
                <a:solidFill>
                  <a:srgbClr val="FFFFFF">
                    <a:alpha val="90196"/>
                  </a:srgbClr>
                </a:solidFill>
                <a:ea typeface="Noto Sans CJK KR Regular"/>
              </a:rPr>
              <a:t>HTML,CSS,JS, </a:t>
            </a:r>
          </a:p>
          <a:p>
            <a:pPr lvl="0" algn="ctr">
              <a:lnSpc>
                <a:spcPct val="124499"/>
              </a:lnSpc>
            </a:pPr>
            <a:r>
              <a:rPr lang="en-US" altLang="ko-KR" sz="2400" dirty="0" err="1">
                <a:solidFill>
                  <a:srgbClr val="FFFFFF">
                    <a:alpha val="90196"/>
                  </a:srgbClr>
                </a:solidFill>
                <a:ea typeface="Noto Sans CJK KR Regular"/>
              </a:rPr>
              <a:t>JAVA,Spring</a:t>
            </a:r>
            <a:endParaRPr lang="en-US" altLang="ko-KR" sz="2400" b="0" i="0" u="none" strike="noStrike" dirty="0">
              <a:solidFill>
                <a:srgbClr val="FFFFFF">
                  <a:alpha val="90196"/>
                </a:srgbClr>
              </a:solidFill>
              <a:ea typeface="Noto Sans CJK KR Regular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500" y="1790700"/>
            <a:ext cx="3429000" cy="7366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44400" y="6707259"/>
            <a:ext cx="1800000" cy="16726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6"/>
          <p:cNvSpPr txBox="1"/>
          <p:nvPr/>
        </p:nvSpPr>
        <p:spPr>
          <a:xfrm>
            <a:off x="10045700" y="3022600"/>
            <a:ext cx="2768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200" b="1" i="0" u="none" strike="noStrike" dirty="0" err="1">
                <a:solidFill>
                  <a:srgbClr val="FFFFFF"/>
                </a:solidFill>
                <a:ea typeface="Cafe24Ohsquare"/>
              </a:rPr>
              <a:t>김남영</a:t>
            </a:r>
            <a:r>
              <a:rPr lang="ko-KR" altLang="en-US" sz="3200" b="1" i="0" u="none" strike="noStrike" dirty="0">
                <a:solidFill>
                  <a:srgbClr val="FFFFFF"/>
                </a:solidFill>
                <a:ea typeface="Cafe24Ohsquare"/>
              </a:rPr>
              <a:t> 팀원</a:t>
            </a:r>
            <a:endParaRPr lang="ko-KR" sz="3200" b="1" i="0" u="none" strike="noStrike" dirty="0">
              <a:solidFill>
                <a:srgbClr val="FFFFFF"/>
              </a:solidFill>
              <a:ea typeface="Cafe24Ohsquar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166350" y="4368800"/>
            <a:ext cx="2527300" cy="176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FFFFFF">
                    <a:alpha val="90196"/>
                  </a:srgbClr>
                </a:solidFill>
                <a:ea typeface="Noto Sans CJK KR Regular"/>
              </a:rPr>
              <a:t>팀원</a:t>
            </a:r>
            <a:endParaRPr lang="en-US" altLang="ko-KR" sz="2400" b="0" i="0" u="none" strike="noStrike" dirty="0">
              <a:solidFill>
                <a:srgbClr val="FFFFFF">
                  <a:alpha val="90196"/>
                </a:srgbClr>
              </a:solidFill>
              <a:ea typeface="Noto Sans CJK KR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FFFFFF">
                    <a:alpha val="90196"/>
                  </a:srgbClr>
                </a:solidFill>
                <a:ea typeface="Noto Sans CJK KR Regular"/>
              </a:rPr>
              <a:t>프론트</a:t>
            </a:r>
            <a:r>
              <a:rPr lang="en-US" altLang="ko-KR" sz="2400" dirty="0">
                <a:solidFill>
                  <a:srgbClr val="FFFFFF">
                    <a:alpha val="90196"/>
                  </a:srgbClr>
                </a:solidFill>
                <a:ea typeface="Noto Sans CJK KR Regular"/>
              </a:rPr>
              <a:t>&amp;</a:t>
            </a:r>
            <a:r>
              <a:rPr lang="ko-KR" altLang="en-US" sz="2400" dirty="0" err="1">
                <a:solidFill>
                  <a:srgbClr val="FFFFFF">
                    <a:alpha val="90196"/>
                  </a:srgbClr>
                </a:solidFill>
                <a:ea typeface="Noto Sans CJK KR Regular"/>
              </a:rPr>
              <a:t>백엔드</a:t>
            </a:r>
            <a:r>
              <a:rPr lang="ko-KR" altLang="en-US" sz="2400" dirty="0">
                <a:solidFill>
                  <a:srgbClr val="FFFFFF">
                    <a:alpha val="90196"/>
                  </a:srgbClr>
                </a:solidFill>
                <a:ea typeface="Noto Sans CJK KR Regular"/>
              </a:rPr>
              <a:t> 구현</a:t>
            </a:r>
            <a:endParaRPr lang="en-US" altLang="ko-KR" sz="2400" b="0" i="0" u="none" strike="noStrike" dirty="0">
              <a:solidFill>
                <a:srgbClr val="FFFFFF">
                  <a:alpha val="90196"/>
                </a:srgbClr>
              </a:solidFill>
              <a:ea typeface="Noto Sans CJK KR Regular"/>
            </a:endParaRPr>
          </a:p>
          <a:p>
            <a:pPr lvl="0" algn="ctr">
              <a:lnSpc>
                <a:spcPct val="124499"/>
              </a:lnSpc>
            </a:pPr>
            <a:r>
              <a:rPr lang="en-US" sz="2400" dirty="0" err="1">
                <a:solidFill>
                  <a:srgbClr val="FFFFFF">
                    <a:alpha val="90196"/>
                  </a:srgbClr>
                </a:solidFill>
                <a:latin typeface="Noto Sans CJK KR Regular"/>
              </a:rPr>
              <a:t>JS,Java</a:t>
            </a:r>
            <a:r>
              <a:rPr lang="en-US" sz="2400" dirty="0">
                <a:solidFill>
                  <a:srgbClr val="FFFFFF">
                    <a:alpha val="90196"/>
                  </a:srgbClr>
                </a:solidFill>
                <a:latin typeface="Noto Sans CJK KR Regular"/>
              </a:rPr>
              <a:t>,</a:t>
            </a:r>
            <a:r>
              <a:rPr lang="ko-KR" altLang="en-US" sz="2400" dirty="0">
                <a:solidFill>
                  <a:srgbClr val="FFFFFF">
                    <a:alpha val="90196"/>
                  </a:srgbClr>
                </a:solidFill>
                <a:latin typeface="Noto Sans CJK KR Regular"/>
              </a:rPr>
              <a:t> </a:t>
            </a:r>
            <a:r>
              <a:rPr lang="en-US" altLang="ko-KR" sz="2400" dirty="0">
                <a:solidFill>
                  <a:srgbClr val="FFFFFF">
                    <a:alpha val="90196"/>
                  </a:srgbClr>
                </a:solidFill>
                <a:latin typeface="Noto Sans CJK KR Regular"/>
              </a:rPr>
              <a:t>Spring</a:t>
            </a:r>
            <a:endParaRPr lang="en-US" sz="2400" b="0" i="0" u="none" strike="noStrike" dirty="0">
              <a:solidFill>
                <a:srgbClr val="FFFFFF">
                  <a:alpha val="90196"/>
                </a:srgbClr>
              </a:solidFill>
              <a:latin typeface="Noto Sans CJK KR Regular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0" y="2247900"/>
            <a:ext cx="3429000" cy="6908800"/>
          </a:xfrm>
          <a:prstGeom prst="rect">
            <a:avLst/>
          </a:prstGeom>
        </p:spPr>
      </p:pic>
      <p:pic>
        <p:nvPicPr>
          <p:cNvPr id="19" name="Picture 19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44800" y="6643579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TextBox 21"/>
          <p:cNvSpPr txBox="1"/>
          <p:nvPr/>
        </p:nvSpPr>
        <p:spPr>
          <a:xfrm>
            <a:off x="14210371" y="3022600"/>
            <a:ext cx="2463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200" b="1" i="0" u="none" strike="noStrike" dirty="0">
                <a:solidFill>
                  <a:srgbClr val="FFFFFF"/>
                </a:solidFill>
                <a:ea typeface="Cafe24Ohsquare"/>
              </a:rPr>
              <a:t>김동영 팀원</a:t>
            </a:r>
            <a:endParaRPr lang="ko-KR" sz="3200" b="1" i="0" u="none" strike="noStrike" dirty="0">
              <a:solidFill>
                <a:srgbClr val="FFFFFF"/>
              </a:solidFill>
              <a:ea typeface="Cafe24Ohsquare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173200" y="4217329"/>
            <a:ext cx="25273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FFFFFF">
                    <a:alpha val="90196"/>
                  </a:srgbClr>
                </a:solidFill>
                <a:ea typeface="Noto Sans CJK KR Regular"/>
              </a:rPr>
              <a:t>팀원</a:t>
            </a:r>
            <a:endParaRPr lang="en-US" altLang="ko-KR" sz="2400" b="0" i="0" u="none" strike="noStrike" dirty="0">
              <a:solidFill>
                <a:srgbClr val="FFFFFF">
                  <a:alpha val="90196"/>
                </a:srgbClr>
              </a:solidFill>
              <a:ea typeface="Noto Sans CJK KR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b="0" i="0" u="none" strike="noStrike" dirty="0" err="1">
                <a:solidFill>
                  <a:srgbClr val="FFFFFF">
                    <a:alpha val="90196"/>
                  </a:srgbClr>
                </a:solidFill>
                <a:latin typeface="Noto Sans CJK KR Regular"/>
              </a:rPr>
              <a:t>백엔드</a:t>
            </a:r>
            <a:r>
              <a:rPr lang="en-US" sz="2400" b="0" i="0" u="none" strike="noStrike" dirty="0">
                <a:solidFill>
                  <a:srgbClr val="FFFFFF">
                    <a:alpha val="90196"/>
                  </a:srgbClr>
                </a:solidFill>
                <a:latin typeface="Noto Sans CJK KR Regular"/>
              </a:rPr>
              <a:t> </a:t>
            </a:r>
            <a:r>
              <a:rPr lang="ko-KR" altLang="en-US" sz="2400" b="0" i="0" u="none" strike="noStrike" dirty="0">
                <a:solidFill>
                  <a:srgbClr val="FFFFFF">
                    <a:alpha val="90196"/>
                  </a:srgbClr>
                </a:solidFill>
                <a:latin typeface="Noto Sans CJK KR Regular"/>
              </a:rPr>
              <a:t>구현</a:t>
            </a:r>
            <a:endParaRPr lang="en-US" altLang="ko-KR" sz="2400" b="0" i="0" u="none" strike="noStrike" dirty="0">
              <a:solidFill>
                <a:srgbClr val="FFFFFF">
                  <a:alpha val="90196"/>
                </a:srgbClr>
              </a:solidFill>
              <a:latin typeface="Noto Sans CJK KR Regular"/>
            </a:endParaRPr>
          </a:p>
          <a:p>
            <a:pPr lvl="0" algn="ctr">
              <a:lnSpc>
                <a:spcPct val="124499"/>
              </a:lnSpc>
            </a:pPr>
            <a:r>
              <a:rPr lang="en-US" sz="2400" dirty="0">
                <a:solidFill>
                  <a:srgbClr val="FFFFFF">
                    <a:alpha val="90196"/>
                  </a:srgbClr>
                </a:solidFill>
                <a:latin typeface="Noto Sans CJK KR Regular"/>
              </a:rPr>
              <a:t>Java, Spring, DB</a:t>
            </a:r>
            <a:endParaRPr lang="en-US" sz="2400" b="0" i="0" u="none" strike="noStrike" dirty="0">
              <a:solidFill>
                <a:srgbClr val="FFFFFF">
                  <a:alpha val="90196"/>
                </a:srgbClr>
              </a:solidFill>
              <a:latin typeface="Noto Sans CJK KR Regular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02DC6E14-F962-4FCA-8E8D-C89D088AC90A}"/>
              </a:ext>
            </a:extLst>
          </p:cNvPr>
          <p:cNvSpPr txBox="1"/>
          <p:nvPr/>
        </p:nvSpPr>
        <p:spPr>
          <a:xfrm>
            <a:off x="793750" y="4641850"/>
            <a:ext cx="4470400" cy="34543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4400" b="1" i="0" u="none" strike="noStrike" dirty="0">
                <a:solidFill>
                  <a:srgbClr val="FFFF00"/>
                </a:solidFill>
                <a:ea typeface="Noto Sans CJK KR Regular"/>
              </a:rPr>
              <a:t>O</a:t>
            </a:r>
            <a:r>
              <a:rPr lang="en-US" altLang="ko-KR" sz="4400" b="1" i="0" u="none" strike="noStrike" dirty="0">
                <a:solidFill>
                  <a:schemeClr val="bg1"/>
                </a:solidFill>
                <a:ea typeface="Noto Sans CJK KR Regular"/>
              </a:rPr>
              <a:t>utstanding</a:t>
            </a:r>
            <a:endParaRPr lang="en-US" altLang="ko-KR" sz="2000" b="1" dirty="0">
              <a:solidFill>
                <a:schemeClr val="bg1"/>
              </a:solidFill>
              <a:ea typeface="Noto Sans CJK KR Regular"/>
            </a:endParaRPr>
          </a:p>
          <a:p>
            <a:pPr lvl="0">
              <a:lnSpc>
                <a:spcPct val="124499"/>
              </a:lnSpc>
            </a:pPr>
            <a:r>
              <a:rPr lang="ko-KR" altLang="en-US" sz="2000" b="1" i="0" u="none" strike="noStrike" dirty="0">
                <a:solidFill>
                  <a:schemeClr val="bg1"/>
                </a:solidFill>
                <a:ea typeface="Noto Sans CJK KR Regular"/>
              </a:rPr>
              <a:t>다양한 경험에서 우러나온 </a:t>
            </a:r>
            <a:r>
              <a:rPr lang="ko-KR" altLang="en-US" sz="2000" b="1" i="0" u="none" strike="noStrike" dirty="0">
                <a:solidFill>
                  <a:srgbClr val="FFFF00"/>
                </a:solidFill>
                <a:ea typeface="Noto Sans CJK KR Regular"/>
              </a:rPr>
              <a:t>탁월한</a:t>
            </a:r>
            <a:endParaRPr lang="en-US" altLang="ko-KR" sz="2000" b="1" i="0" u="none" strike="noStrike" dirty="0">
              <a:solidFill>
                <a:srgbClr val="FFFF00"/>
              </a:solidFill>
              <a:ea typeface="Noto Sans CJK KR Regular"/>
            </a:endParaRPr>
          </a:p>
          <a:p>
            <a:pPr lvl="0">
              <a:lnSpc>
                <a:spcPct val="124499"/>
              </a:lnSpc>
            </a:pPr>
            <a:r>
              <a:rPr lang="en-US" altLang="ko-KR" sz="4400" b="1" dirty="0">
                <a:solidFill>
                  <a:srgbClr val="FFFF00"/>
                </a:solidFill>
              </a:rPr>
              <a:t>l</a:t>
            </a:r>
            <a:r>
              <a:rPr lang="en-US" altLang="ko-KR" sz="4400" b="1" dirty="0">
                <a:solidFill>
                  <a:schemeClr val="bg1"/>
                </a:solidFill>
              </a:rPr>
              <a:t>egendary</a:t>
            </a:r>
            <a:endParaRPr lang="en-US" altLang="ko-KR" sz="2000" b="1" dirty="0">
              <a:solidFill>
                <a:schemeClr val="bg1"/>
              </a:solidFill>
              <a:ea typeface="Noto Sans CJK KR Regular"/>
            </a:endParaRPr>
          </a:p>
          <a:p>
            <a:pPr lvl="0">
              <a:lnSpc>
                <a:spcPct val="124499"/>
              </a:lnSpc>
            </a:pPr>
            <a:r>
              <a:rPr lang="ko-KR" altLang="en-US" sz="2000" b="1" dirty="0">
                <a:solidFill>
                  <a:schemeClr val="bg1"/>
                </a:solidFill>
                <a:ea typeface="Noto Sans CJK KR Regular"/>
              </a:rPr>
              <a:t>오랜 시간이 지나면 기억될 </a:t>
            </a:r>
            <a:r>
              <a:rPr lang="ko-KR" altLang="en-US" sz="2000" b="1" dirty="0">
                <a:solidFill>
                  <a:srgbClr val="FFFF00"/>
                </a:solidFill>
                <a:ea typeface="Noto Sans CJK KR Regular"/>
              </a:rPr>
              <a:t>전설적인</a:t>
            </a:r>
            <a:endParaRPr lang="en-US" altLang="ko-KR" sz="2000" b="1" dirty="0">
              <a:solidFill>
                <a:srgbClr val="FFFF00"/>
              </a:solidFill>
              <a:ea typeface="Noto Sans CJK KR Regular"/>
            </a:endParaRPr>
          </a:p>
          <a:p>
            <a:pPr lvl="0">
              <a:lnSpc>
                <a:spcPct val="124499"/>
              </a:lnSpc>
            </a:pPr>
            <a:r>
              <a:rPr lang="en-US" altLang="ko-KR" sz="4400" b="1" dirty="0">
                <a:solidFill>
                  <a:srgbClr val="FFFF00"/>
                </a:solidFill>
              </a:rPr>
              <a:t>d</a:t>
            </a:r>
            <a:r>
              <a:rPr lang="en-US" altLang="ko-KR" sz="4400" b="1" dirty="0">
                <a:solidFill>
                  <a:schemeClr val="bg1"/>
                </a:solidFill>
              </a:rPr>
              <a:t>ynamic</a:t>
            </a:r>
            <a:endParaRPr lang="en-US" altLang="ko-KR" sz="2000" b="1" dirty="0">
              <a:solidFill>
                <a:schemeClr val="bg1"/>
              </a:solidFill>
              <a:latin typeface="Noto Sans CJK KR Regular"/>
            </a:endParaRPr>
          </a:p>
          <a:p>
            <a:pPr lvl="0">
              <a:lnSpc>
                <a:spcPct val="124499"/>
              </a:lnSpc>
            </a:pPr>
            <a:r>
              <a:rPr lang="ko-KR" altLang="en-US" sz="2000" b="1" dirty="0">
                <a:solidFill>
                  <a:srgbClr val="FFFF00"/>
                </a:solidFill>
                <a:latin typeface="Noto Sans CJK KR Regular"/>
              </a:rPr>
              <a:t>역동적인</a:t>
            </a:r>
            <a:r>
              <a:rPr lang="ko-KR" altLang="en-US" sz="2000" b="1" dirty="0">
                <a:solidFill>
                  <a:schemeClr val="bg1"/>
                </a:solidFill>
                <a:latin typeface="Noto Sans CJK KR Regular"/>
              </a:rPr>
              <a:t> 팀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4635500"/>
            <a:ext cx="14833600" cy="3708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800" y="1041400"/>
            <a:ext cx="3048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1041400"/>
            <a:ext cx="304800" cy="30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0200" y="1041400"/>
            <a:ext cx="304800" cy="304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43000" y="1797050"/>
            <a:ext cx="189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300" b="1" i="0" u="none" strike="noStrike" dirty="0">
                <a:solidFill>
                  <a:srgbClr val="FFFFFF"/>
                </a:solidFill>
                <a:latin typeface="Cafe24Ohsquare"/>
              </a:rPr>
              <a:t>PJ</a:t>
            </a:r>
            <a:r>
              <a:rPr lang="ko-KR" altLang="en-US" sz="3300" b="1" dirty="0">
                <a:solidFill>
                  <a:srgbClr val="FFFFFF"/>
                </a:solidFill>
                <a:latin typeface="Cafe24Ohsquare"/>
              </a:rPr>
              <a:t>개요</a:t>
            </a:r>
            <a:endParaRPr lang="en-US" sz="3300" b="1" i="0" u="none" strike="noStrike" dirty="0">
              <a:solidFill>
                <a:srgbClr val="FFFFFF"/>
              </a:solidFill>
              <a:latin typeface="Cafe24Ohsquar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54500" y="7277100"/>
            <a:ext cx="97790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5300" b="1" i="0" u="none" strike="noStrike" dirty="0">
                <a:solidFill>
                  <a:srgbClr val="FFFFFF"/>
                </a:solidFill>
                <a:ea typeface="Cafe24Ohsquare"/>
              </a:rPr>
              <a:t>협력</a:t>
            </a:r>
            <a:r>
              <a:rPr lang="en-US" sz="5300" b="1" i="0" u="none" strike="noStrike" dirty="0">
                <a:solidFill>
                  <a:srgbClr val="FFFFFF"/>
                </a:solidFill>
                <a:latin typeface="Cafe24Ohsquare"/>
              </a:rPr>
              <a:t> </a:t>
            </a:r>
            <a:r>
              <a:rPr lang="ko-KR" sz="5300" b="1" i="0" u="none" strike="noStrike" dirty="0">
                <a:solidFill>
                  <a:srgbClr val="FFFFFF"/>
                </a:solidFill>
                <a:ea typeface="Cafe24Ohsquare"/>
              </a:rPr>
              <a:t>및</a:t>
            </a:r>
            <a:r>
              <a:rPr lang="en-US" sz="5300" b="1" i="0" u="none" strike="noStrike" dirty="0">
                <a:solidFill>
                  <a:srgbClr val="FFFFFF"/>
                </a:solidFill>
                <a:latin typeface="Cafe24Ohsquare"/>
              </a:rPr>
              <a:t> </a:t>
            </a:r>
            <a:r>
              <a:rPr lang="ko-KR" sz="5300" b="1" i="0" u="none" strike="noStrike" dirty="0">
                <a:solidFill>
                  <a:srgbClr val="FFFFFF"/>
                </a:solidFill>
                <a:ea typeface="Cafe24Ohsquare"/>
              </a:rPr>
              <a:t>소통을</a:t>
            </a:r>
            <a:r>
              <a:rPr lang="en-US" sz="5300" b="1" i="0" u="none" strike="noStrike" dirty="0">
                <a:solidFill>
                  <a:srgbClr val="FFFFFF"/>
                </a:solidFill>
                <a:latin typeface="Cafe24Ohsquare"/>
              </a:rPr>
              <a:t> </a:t>
            </a:r>
            <a:r>
              <a:rPr lang="ko-KR" sz="5300" b="1" i="0" u="none" strike="noStrike" dirty="0">
                <a:solidFill>
                  <a:srgbClr val="FFFFFF"/>
                </a:solidFill>
                <a:ea typeface="Cafe24Ohsquare"/>
              </a:rPr>
              <a:t>통한</a:t>
            </a:r>
            <a:r>
              <a:rPr lang="en-US" sz="5300" b="1" i="0" u="none" strike="noStrike" dirty="0">
                <a:solidFill>
                  <a:srgbClr val="FFFFFF"/>
                </a:solidFill>
                <a:latin typeface="Cafe24Ohsquare"/>
              </a:rPr>
              <a:t> </a:t>
            </a:r>
            <a:r>
              <a:rPr lang="en-US" sz="5300" b="1" dirty="0">
                <a:solidFill>
                  <a:srgbClr val="FFFFFF"/>
                </a:solidFill>
                <a:latin typeface="Cafe24Ohsquare"/>
              </a:rPr>
              <a:t>PJ</a:t>
            </a:r>
            <a:r>
              <a:rPr lang="ko-KR" altLang="en-US" sz="5300" b="1" dirty="0">
                <a:solidFill>
                  <a:srgbClr val="FFFFFF"/>
                </a:solidFill>
                <a:latin typeface="Cafe24Ohsquare"/>
              </a:rPr>
              <a:t>완성</a:t>
            </a:r>
            <a:endParaRPr lang="ko-KR" sz="5300" b="1" i="0" u="none" strike="noStrike" dirty="0">
              <a:solidFill>
                <a:srgbClr val="FFFFFF"/>
              </a:solidFill>
              <a:ea typeface="Cafe24Ohsquare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2628900"/>
            <a:ext cx="3340100" cy="3327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28800" y="3473450"/>
            <a:ext cx="23876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b="1" dirty="0">
                <a:solidFill>
                  <a:srgbClr val="FFFF00"/>
                </a:solidFill>
                <a:ea typeface="Cafe24Ohsquare"/>
              </a:rPr>
              <a:t>목적</a:t>
            </a:r>
            <a:endParaRPr lang="en-US" altLang="ko-KR" sz="2400" b="1" dirty="0">
              <a:solidFill>
                <a:srgbClr val="FFFF00"/>
              </a:solidFill>
              <a:ea typeface="Cafe24Ohsquare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FFFFFF"/>
                </a:solidFill>
                <a:ea typeface="Cafe24Ohsquare"/>
              </a:rPr>
              <a:t>냉난방 </a:t>
            </a:r>
            <a:r>
              <a:rPr lang="en-US" altLang="ko-KR" sz="2400" dirty="0">
                <a:solidFill>
                  <a:srgbClr val="FFFFFF"/>
                </a:solidFill>
                <a:ea typeface="Cafe24Ohsquare"/>
              </a:rPr>
              <a:t>A/S</a:t>
            </a:r>
            <a:r>
              <a:rPr lang="ko-KR" altLang="en-US" sz="2400" dirty="0">
                <a:solidFill>
                  <a:srgbClr val="FFFFFF"/>
                </a:solidFill>
                <a:ea typeface="Cafe24Ohsquare"/>
              </a:rPr>
              <a:t>기사</a:t>
            </a:r>
            <a:endParaRPr lang="en-US" altLang="ko-KR" sz="2400" dirty="0">
              <a:solidFill>
                <a:srgbClr val="FFFFFF"/>
              </a:solidFill>
              <a:ea typeface="Cafe24Ohsquare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>
                <a:solidFill>
                  <a:srgbClr val="FFFFFF"/>
                </a:solidFill>
                <a:ea typeface="Cafe24Ohsquare"/>
              </a:rPr>
              <a:t>스케줄 관리 기능 구현</a:t>
            </a:r>
            <a:endParaRPr lang="en-US" altLang="ko-KR" sz="2400" dirty="0">
              <a:solidFill>
                <a:srgbClr val="FFFFFF"/>
              </a:solidFill>
              <a:ea typeface="Cafe24Ohsquare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4200" y="2628900"/>
            <a:ext cx="3340100" cy="3340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31800" y="-317500"/>
            <a:ext cx="189103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57200" y="9969500"/>
            <a:ext cx="18910300" cy="622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800600" y="3257550"/>
            <a:ext cx="2540000" cy="1974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b="1" i="0" u="none" strike="noStrike" dirty="0">
                <a:solidFill>
                  <a:srgbClr val="FFFF00"/>
                </a:solidFill>
                <a:ea typeface="Cafe24Ohsquare"/>
              </a:rPr>
              <a:t>대상</a:t>
            </a:r>
            <a:endParaRPr lang="en-US" altLang="ko-KR" sz="2400" b="1" i="0" u="none" strike="noStrike" dirty="0">
              <a:solidFill>
                <a:srgbClr val="FFFF00"/>
              </a:solidFill>
              <a:ea typeface="Cafe24Ohsquare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400" dirty="0">
                <a:solidFill>
                  <a:srgbClr val="FFFFFF"/>
                </a:solidFill>
                <a:ea typeface="Cafe24Ohsquare"/>
              </a:rPr>
              <a:t>A/S</a:t>
            </a:r>
            <a:r>
              <a:rPr lang="ko-KR" altLang="en-US" sz="2400" dirty="0">
                <a:solidFill>
                  <a:srgbClr val="FFFFFF"/>
                </a:solidFill>
                <a:ea typeface="Cafe24Ohsquare"/>
              </a:rPr>
              <a:t>고객</a:t>
            </a:r>
            <a:endParaRPr lang="en-US" altLang="ko-KR" sz="2400" b="0" i="0" u="none" strike="noStrike" dirty="0">
              <a:solidFill>
                <a:srgbClr val="FFFFFF"/>
              </a:solidFill>
              <a:ea typeface="Cafe24Ohsquare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400" dirty="0">
                <a:solidFill>
                  <a:srgbClr val="FFFFFF"/>
                </a:solidFill>
                <a:ea typeface="Cafe24Ohsquare"/>
              </a:rPr>
              <a:t>A/S</a:t>
            </a:r>
            <a:r>
              <a:rPr lang="ko-KR" altLang="en-US" sz="2400" dirty="0">
                <a:solidFill>
                  <a:srgbClr val="FFFFFF"/>
                </a:solidFill>
                <a:ea typeface="Cafe24Ohsquare"/>
              </a:rPr>
              <a:t>기사 </a:t>
            </a:r>
            <a:endParaRPr lang="en-US" altLang="ko-KR" sz="2400" dirty="0">
              <a:solidFill>
                <a:srgbClr val="FFFFFF"/>
              </a:solidFill>
              <a:ea typeface="Cafe24Ohsquare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0300" y="2628900"/>
            <a:ext cx="3327400" cy="3340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950200" y="3314700"/>
            <a:ext cx="23876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b="1" dirty="0">
                <a:solidFill>
                  <a:srgbClr val="FFFF00"/>
                </a:solidFill>
                <a:ea typeface="Cafe24Ohsquare"/>
              </a:rPr>
              <a:t>기능</a:t>
            </a:r>
            <a:endParaRPr lang="en-US" altLang="ko-KR" sz="2400" b="1" dirty="0">
              <a:solidFill>
                <a:srgbClr val="FFFF00"/>
              </a:solidFill>
              <a:ea typeface="Cafe24Ohsquare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400" dirty="0">
                <a:solidFill>
                  <a:srgbClr val="FFFFFF"/>
                </a:solidFill>
                <a:ea typeface="Cafe24Ohsquare"/>
              </a:rPr>
              <a:t>A/S</a:t>
            </a:r>
            <a:r>
              <a:rPr lang="ko-KR" altLang="en-US" sz="2400" dirty="0">
                <a:solidFill>
                  <a:srgbClr val="FFFFFF"/>
                </a:solidFill>
                <a:ea typeface="Cafe24Ohsquare"/>
              </a:rPr>
              <a:t>접수</a:t>
            </a:r>
            <a:endParaRPr lang="en-US" altLang="ko-KR" sz="2400" b="0" i="0" u="none" strike="noStrike" dirty="0">
              <a:solidFill>
                <a:srgbClr val="FFFFFF"/>
              </a:solidFill>
              <a:ea typeface="Cafe24Ohsquare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2400" dirty="0">
                <a:solidFill>
                  <a:srgbClr val="FFFFFF"/>
                </a:solidFill>
                <a:ea typeface="Cafe24Ohsquare"/>
              </a:rPr>
              <a:t>A/S</a:t>
            </a:r>
            <a:r>
              <a:rPr lang="ko-KR" altLang="en-US" sz="2400" dirty="0">
                <a:solidFill>
                  <a:srgbClr val="FFFFFF"/>
                </a:solidFill>
                <a:ea typeface="Cafe24Ohsquare"/>
              </a:rPr>
              <a:t>일정확인</a:t>
            </a:r>
            <a:endParaRPr lang="en-US" altLang="ko-KR" sz="2400" b="0" i="0" u="none" strike="noStrike" dirty="0">
              <a:solidFill>
                <a:srgbClr val="FFFFFF"/>
              </a:solidFill>
              <a:ea typeface="Cafe24Ohsquare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3700" y="2628900"/>
            <a:ext cx="3340100" cy="3340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1023600" y="3009900"/>
            <a:ext cx="2387600" cy="266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b="1" i="0" u="none" strike="noStrike" dirty="0">
                <a:solidFill>
                  <a:srgbClr val="FFFF00"/>
                </a:solidFill>
                <a:ea typeface="Cafe24Ohsquare"/>
              </a:rPr>
              <a:t>아키텍처 설계</a:t>
            </a:r>
            <a:endParaRPr lang="en-US" altLang="ko-KR" sz="2400" b="1" i="0" u="none" strike="noStrike" dirty="0">
              <a:solidFill>
                <a:srgbClr val="FFFF00"/>
              </a:solidFill>
              <a:ea typeface="Cafe24Ohsquare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dirty="0" err="1">
                <a:solidFill>
                  <a:srgbClr val="FFFFFF"/>
                </a:solidFill>
                <a:latin typeface="Cafe24Ohsquare"/>
              </a:rPr>
              <a:t>프론트엔드</a:t>
            </a:r>
            <a:endParaRPr lang="en-US" altLang="ko-KR" sz="2400" dirty="0">
              <a:solidFill>
                <a:srgbClr val="FFFFFF"/>
              </a:solidFill>
              <a:latin typeface="Cafe24Ohsquare"/>
            </a:endParaRPr>
          </a:p>
          <a:p>
            <a:pPr lvl="0" algn="ctr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FFFFFF"/>
                </a:solidFill>
                <a:latin typeface="Cafe24Ohsquare"/>
              </a:rPr>
              <a:t>HTML,CSS,JS</a:t>
            </a:r>
          </a:p>
          <a:p>
            <a:pPr lvl="0" algn="ctr">
              <a:lnSpc>
                <a:spcPct val="124499"/>
              </a:lnSpc>
            </a:pPr>
            <a:r>
              <a:rPr lang="ko-KR" altLang="en-US" sz="2400" dirty="0" err="1">
                <a:solidFill>
                  <a:srgbClr val="FFFFFF"/>
                </a:solidFill>
                <a:latin typeface="Cafe24Ohsquare"/>
              </a:rPr>
              <a:t>백엔드</a:t>
            </a:r>
            <a:endParaRPr lang="en-US" altLang="ko-KR" sz="2400" dirty="0">
              <a:solidFill>
                <a:srgbClr val="FFFFFF"/>
              </a:solidFill>
              <a:latin typeface="Cafe24Ohsquare"/>
            </a:endParaRPr>
          </a:p>
          <a:p>
            <a:pPr lvl="0" algn="ctr">
              <a:lnSpc>
                <a:spcPct val="124499"/>
              </a:lnSpc>
            </a:pPr>
            <a:r>
              <a:rPr lang="en-US" sz="2400" b="0" i="0" u="none" strike="noStrike" dirty="0" err="1">
                <a:solidFill>
                  <a:srgbClr val="FFFFFF"/>
                </a:solidFill>
                <a:latin typeface="Cafe24Ohsquare"/>
              </a:rPr>
              <a:t>JAVA,Spring</a:t>
            </a:r>
            <a:r>
              <a:rPr lang="en-US" sz="2400" b="0" i="0" u="none" strike="noStrike" dirty="0">
                <a:solidFill>
                  <a:srgbClr val="FFFFFF"/>
                </a:solidFill>
                <a:latin typeface="Cafe24Ohsquare"/>
              </a:rPr>
              <a:t>,</a:t>
            </a:r>
          </a:p>
          <a:p>
            <a:pPr lvl="0" algn="ctr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FFFFFF"/>
                </a:solidFill>
                <a:latin typeface="Cafe24Ohsquare"/>
              </a:rPr>
              <a:t>DB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7100" y="2628900"/>
            <a:ext cx="3340100" cy="33401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135100" y="3683000"/>
            <a:ext cx="2336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sz="2400" b="0" i="0" u="none" strike="noStrike" dirty="0">
              <a:solidFill>
                <a:srgbClr val="FFFFFF">
                  <a:alpha val="80000"/>
                </a:srgbClr>
              </a:solidFill>
              <a:latin typeface="Noto Sans CJK KR Regular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109700" y="3130550"/>
            <a:ext cx="2387600" cy="22161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400" b="1" dirty="0">
                <a:solidFill>
                  <a:srgbClr val="FFFF00"/>
                </a:solidFill>
                <a:ea typeface="Cafe24Ohsquare"/>
              </a:rPr>
              <a:t>유지보수</a:t>
            </a:r>
            <a:endParaRPr lang="en-US" altLang="ko-KR" sz="2400" b="1" dirty="0">
              <a:solidFill>
                <a:srgbClr val="FFFF00"/>
              </a:solidFill>
              <a:ea typeface="Cafe24Ohsquare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400" i="0" u="none" strike="noStrike" dirty="0">
                <a:solidFill>
                  <a:schemeClr val="bg1"/>
                </a:solidFill>
                <a:ea typeface="Cafe24Ohsquare"/>
              </a:rPr>
              <a:t>코드 업데이트</a:t>
            </a:r>
            <a:endParaRPr lang="ko-KR" sz="2400" i="0" u="none" strike="noStrike" dirty="0">
              <a:solidFill>
                <a:schemeClr val="bg1"/>
              </a:solidFill>
              <a:ea typeface="Cafe24Ohsquar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0" y="1041400"/>
            <a:ext cx="304800" cy="30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0" y="1041400"/>
            <a:ext cx="3048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200" y="1041400"/>
            <a:ext cx="304800" cy="30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5400000">
            <a:off x="1162050" y="5524500"/>
            <a:ext cx="4000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5400000">
            <a:off x="2876550" y="5524500"/>
            <a:ext cx="40005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5400000">
            <a:off x="4591050" y="5524500"/>
            <a:ext cx="40005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5400000">
            <a:off x="6292850" y="5524500"/>
            <a:ext cx="40005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5400000">
            <a:off x="8007350" y="5524500"/>
            <a:ext cx="40005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5400000">
            <a:off x="9721850" y="5524500"/>
            <a:ext cx="4000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5400000">
            <a:off x="11436350" y="5524500"/>
            <a:ext cx="40005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5400000">
            <a:off x="13138150" y="5524500"/>
            <a:ext cx="40005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43000" y="889000"/>
            <a:ext cx="2120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300" b="1" i="0" u="none" strike="noStrike" dirty="0">
                <a:solidFill>
                  <a:srgbClr val="FFFFFF"/>
                </a:solidFill>
                <a:latin typeface="Cafe24Ohsquare"/>
              </a:rPr>
              <a:t>Schedule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3000" y="1600200"/>
            <a:ext cx="248285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2100" b="0" i="0" u="none" strike="noStrike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12/4~12/13 (</a:t>
            </a:r>
            <a:r>
              <a:rPr lang="ko-KR" altLang="en-US" sz="2100" b="0" i="0" u="none" strike="noStrike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약 </a:t>
            </a:r>
            <a:r>
              <a:rPr lang="en-US" altLang="ko-KR" sz="2100" b="0" i="0" u="none" strike="noStrike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7</a:t>
            </a:r>
            <a:r>
              <a:rPr lang="ko-KR" altLang="en-US" sz="2100" b="0" i="0" u="none" strike="noStrike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일간</a:t>
            </a:r>
            <a:r>
              <a:rPr lang="en-US" altLang="ko-KR" sz="2100" b="0" i="0" u="none" strike="noStrike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)</a:t>
            </a:r>
            <a:endParaRPr lang="en-US" sz="2100" b="0" i="0" u="none" strike="noStrike" dirty="0">
              <a:solidFill>
                <a:srgbClr val="FFFFFF">
                  <a:alpha val="80000"/>
                </a:srgbClr>
              </a:solidFill>
              <a:latin typeface="Noto Sans CJK KR Regular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9" name="TextBox 19"/>
          <p:cNvSpPr txBox="1"/>
          <p:nvPr/>
        </p:nvSpPr>
        <p:spPr>
          <a:xfrm>
            <a:off x="2717800" y="2971800"/>
            <a:ext cx="825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 dirty="0">
                <a:solidFill>
                  <a:srgbClr val="FFFFFF"/>
                </a:solidFill>
                <a:latin typeface="Cafe24Ohsquare"/>
              </a:rPr>
              <a:t>12/4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432300" y="2971800"/>
            <a:ext cx="825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 dirty="0">
                <a:solidFill>
                  <a:srgbClr val="FFFFFF"/>
                </a:solidFill>
                <a:latin typeface="Cafe24Ohsquare"/>
              </a:rPr>
              <a:t>12/5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146800" y="2971800"/>
            <a:ext cx="825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 dirty="0">
                <a:solidFill>
                  <a:srgbClr val="FFFFFF"/>
                </a:solidFill>
                <a:latin typeface="Cafe24Ohsquare"/>
              </a:rPr>
              <a:t>12/6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848600" y="2971800"/>
            <a:ext cx="825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 dirty="0">
                <a:solidFill>
                  <a:srgbClr val="FFFFFF"/>
                </a:solidFill>
                <a:latin typeface="Cafe24Ohsquare"/>
              </a:rPr>
              <a:t>12/9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600" y="2971800"/>
            <a:ext cx="825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 dirty="0">
                <a:solidFill>
                  <a:srgbClr val="FFFFFF"/>
                </a:solidFill>
                <a:latin typeface="Cafe24Ohsquare"/>
              </a:rPr>
              <a:t>12/11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63100" y="2971800"/>
            <a:ext cx="825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 dirty="0">
                <a:solidFill>
                  <a:srgbClr val="FFFFFF"/>
                </a:solidFill>
                <a:latin typeface="Cafe24Ohsquare"/>
              </a:rPr>
              <a:t>12/10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992100" y="2971800"/>
            <a:ext cx="825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 dirty="0">
                <a:solidFill>
                  <a:srgbClr val="FFFFFF"/>
                </a:solidFill>
                <a:latin typeface="Cafe24Ohsquare"/>
              </a:rPr>
              <a:t>12/12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693900" y="2971800"/>
            <a:ext cx="825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 dirty="0">
                <a:solidFill>
                  <a:srgbClr val="FFFFFF"/>
                </a:solidFill>
                <a:latin typeface="Cafe24Ohsquare"/>
              </a:rPr>
              <a:t>12/13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CFF1979-21D1-47F3-BFE4-47BA4C4DEE95}"/>
              </a:ext>
            </a:extLst>
          </p:cNvPr>
          <p:cNvGrpSpPr/>
          <p:nvPr/>
        </p:nvGrpSpPr>
        <p:grpSpPr>
          <a:xfrm>
            <a:off x="2279650" y="3536950"/>
            <a:ext cx="1714500" cy="762000"/>
            <a:chOff x="2279650" y="1207328"/>
            <a:chExt cx="1714500" cy="762000"/>
          </a:xfrm>
        </p:grpSpPr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9650" y="1207328"/>
              <a:ext cx="1714500" cy="762000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2660650" y="1461328"/>
              <a:ext cx="9652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b="1" i="0" u="none" strike="noStrike" dirty="0">
                  <a:solidFill>
                    <a:srgbClr val="FFFFFF"/>
                  </a:solidFill>
                  <a:ea typeface="Cafe24Ohsquare"/>
                </a:rPr>
                <a:t>역할분담</a:t>
              </a:r>
              <a:r>
                <a:rPr lang="ko-KR" altLang="en-US" b="1" dirty="0">
                  <a:solidFill>
                    <a:srgbClr val="FFFFFF"/>
                  </a:solidFill>
                  <a:ea typeface="Cafe24Ohsquare"/>
                </a:rPr>
                <a:t> 및 설계</a:t>
              </a:r>
              <a:endParaRPr lang="en-US" altLang="ko-KR" b="1" i="0" u="none" strike="noStrike" dirty="0">
                <a:solidFill>
                  <a:srgbClr val="FFFFFF"/>
                </a:solidFill>
                <a:ea typeface="Cafe24Ohsquare"/>
              </a:endParaRPr>
            </a:p>
          </p:txBody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25450" y="5321300"/>
            <a:ext cx="2796899" cy="7620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1983929" y="5400675"/>
            <a:ext cx="2778125" cy="603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b="1" i="0" u="none" strike="noStrike" dirty="0">
                <a:solidFill>
                  <a:srgbClr val="FFFFFF"/>
                </a:solidFill>
                <a:ea typeface="Cafe24Ohsquare"/>
              </a:rPr>
              <a:t>PJ</a:t>
            </a:r>
            <a:r>
              <a:rPr lang="en-US" altLang="ko-KR" b="1" dirty="0">
                <a:solidFill>
                  <a:srgbClr val="FFFFFF"/>
                </a:solidFill>
                <a:ea typeface="Cafe24Ohsquare"/>
              </a:rPr>
              <a:t> </a:t>
            </a:r>
            <a:r>
              <a:rPr lang="ko-KR" altLang="en-US" b="1" i="0" u="none" strike="noStrike" dirty="0">
                <a:solidFill>
                  <a:srgbClr val="FFFFFF"/>
                </a:solidFill>
                <a:ea typeface="Cafe24Ohsquare"/>
              </a:rPr>
              <a:t>결과물 도출</a:t>
            </a:r>
            <a:r>
              <a:rPr lang="en-US" altLang="ko-KR" b="1" dirty="0">
                <a:solidFill>
                  <a:srgbClr val="FFFFFF"/>
                </a:solidFill>
                <a:ea typeface="Cafe24Ohsquare"/>
              </a:rPr>
              <a:t> PPT</a:t>
            </a:r>
            <a:r>
              <a:rPr lang="ko-KR" altLang="en-US" b="1" dirty="0">
                <a:solidFill>
                  <a:srgbClr val="FFFFFF"/>
                </a:solidFill>
                <a:ea typeface="Cafe24Ohsquare"/>
              </a:rPr>
              <a:t>작성</a:t>
            </a:r>
            <a:endParaRPr lang="en-US" altLang="ko-KR" b="1" dirty="0">
              <a:solidFill>
                <a:srgbClr val="FFFFFF"/>
              </a:solidFill>
              <a:ea typeface="Cafe24Ohsquare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b="1" dirty="0">
                <a:solidFill>
                  <a:srgbClr val="FFFFFF"/>
                </a:solidFill>
                <a:ea typeface="Cafe24Ohsquare"/>
              </a:rPr>
              <a:t>개인별 결과물 피드백</a:t>
            </a:r>
            <a:endParaRPr lang="en-US" altLang="ko-KR" b="1" i="0" u="none" strike="noStrike" dirty="0">
              <a:solidFill>
                <a:srgbClr val="FFFFFF"/>
              </a:solidFill>
              <a:ea typeface="Cafe24Ohsquare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0EE4BB1-0382-4EAA-9FEB-BBEC59457781}"/>
              </a:ext>
            </a:extLst>
          </p:cNvPr>
          <p:cNvGrpSpPr/>
          <p:nvPr/>
        </p:nvGrpSpPr>
        <p:grpSpPr>
          <a:xfrm>
            <a:off x="4507947" y="4311650"/>
            <a:ext cx="7734851" cy="762000"/>
            <a:chOff x="4507948" y="4311650"/>
            <a:chExt cx="6832600" cy="762000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07948" y="4311650"/>
              <a:ext cx="6832600" cy="762000"/>
            </a:xfrm>
            <a:prstGeom prst="rect">
              <a:avLst/>
            </a:prstGeom>
          </p:spPr>
        </p:pic>
        <p:sp>
          <p:nvSpPr>
            <p:cNvPr id="34" name="TextBox 34"/>
            <p:cNvSpPr txBox="1"/>
            <p:nvPr/>
          </p:nvSpPr>
          <p:spPr>
            <a:xfrm>
              <a:off x="6843192" y="4559300"/>
              <a:ext cx="2260600" cy="266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b="1" dirty="0">
                  <a:solidFill>
                    <a:srgbClr val="FFFFFF"/>
                  </a:solidFill>
                  <a:ea typeface="Cafe24Ohsquare"/>
                </a:rPr>
                <a:t>프로그램 구현</a:t>
              </a:r>
              <a:endParaRPr lang="ko-KR" b="1" i="0" u="none" strike="noStrike" dirty="0">
                <a:solidFill>
                  <a:srgbClr val="FFFFFF"/>
                </a:solidFill>
                <a:ea typeface="Cafe24Ohsquare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D872E04-6C12-41FB-9088-40FB293430DD}"/>
              </a:ext>
            </a:extLst>
          </p:cNvPr>
          <p:cNvGrpSpPr/>
          <p:nvPr/>
        </p:nvGrpSpPr>
        <p:grpSpPr>
          <a:xfrm>
            <a:off x="14447216" y="6819900"/>
            <a:ext cx="1318867" cy="767107"/>
            <a:chOff x="14477864" y="6247847"/>
            <a:chExt cx="1285804" cy="767107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77864" y="6247847"/>
              <a:ext cx="1285804" cy="767107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14670432" y="6519654"/>
              <a:ext cx="910535" cy="228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altLang="ko-KR" b="1" i="0" u="none" strike="noStrike" dirty="0">
                  <a:solidFill>
                    <a:srgbClr val="FFFFFF"/>
                  </a:solidFill>
                  <a:ea typeface="Cafe24Ohsquare"/>
                </a:rPr>
                <a:t>PJ</a:t>
              </a:r>
              <a:r>
                <a:rPr lang="ko-KR" altLang="en-US" b="1" i="0" u="none" strike="noStrike" dirty="0">
                  <a:solidFill>
                    <a:srgbClr val="FFFFFF"/>
                  </a:solidFill>
                  <a:ea typeface="Cafe24Ohsquare"/>
                </a:rPr>
                <a:t>발표</a:t>
              </a:r>
              <a:endParaRPr lang="ko-KR" b="1" i="0" u="none" strike="noStrike" dirty="0">
                <a:solidFill>
                  <a:srgbClr val="FFFFFF"/>
                </a:solidFill>
                <a:ea typeface="Cafe24Ohsquare"/>
              </a:endParaRPr>
            </a:p>
          </p:txBody>
        </p:sp>
      </p:grpSp>
      <p:sp>
        <p:nvSpPr>
          <p:cNvPr id="59" name="TextBox 32">
            <a:extLst>
              <a:ext uri="{FF2B5EF4-FFF2-40B4-BE49-F238E27FC236}">
                <a16:creationId xmlns:a16="http://schemas.microsoft.com/office/drawing/2014/main" id="{437A8AE2-CFA8-474C-933E-BC0121C3CF50}"/>
              </a:ext>
            </a:extLst>
          </p:cNvPr>
          <p:cNvSpPr txBox="1"/>
          <p:nvPr/>
        </p:nvSpPr>
        <p:spPr>
          <a:xfrm>
            <a:off x="12823401" y="6321010"/>
            <a:ext cx="1327150" cy="4168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en-US" altLang="ko-KR" sz="1500" b="1" i="0" u="none" strike="noStrike" dirty="0">
              <a:solidFill>
                <a:srgbClr val="FFFFFF"/>
              </a:solidFill>
              <a:ea typeface="Cafe24Ohsquar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0" y="1041400"/>
            <a:ext cx="304800" cy="30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0" y="1041400"/>
            <a:ext cx="3048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200" y="1041400"/>
            <a:ext cx="304800" cy="304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43000" y="2958962"/>
            <a:ext cx="1981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100" b="0" i="0" u="none" strike="noStrike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주요 기능</a:t>
            </a:r>
            <a:endParaRPr lang="ko-KR" sz="2100" b="0" i="0" u="none" strike="noStrike" dirty="0">
              <a:solidFill>
                <a:srgbClr val="FFFFFF">
                  <a:alpha val="80000"/>
                </a:srgbClr>
              </a:solidFill>
              <a:ea typeface="Noto Sans CJK KR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43000" y="3327262"/>
            <a:ext cx="3581400" cy="30354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2000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#1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000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#2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000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#3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000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#4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000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#5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000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#6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0" name="TextBox 30"/>
          <p:cNvSpPr txBox="1"/>
          <p:nvPr/>
        </p:nvSpPr>
        <p:spPr>
          <a:xfrm>
            <a:off x="1143000" y="1943100"/>
            <a:ext cx="457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300" b="1" dirty="0">
                <a:solidFill>
                  <a:srgbClr val="FFFFFF"/>
                </a:solidFill>
                <a:latin typeface="Cafe24Ohsquare"/>
              </a:rPr>
              <a:t>1-1. </a:t>
            </a:r>
            <a:r>
              <a:rPr lang="en-US" sz="3300" b="1" i="0" u="none" strike="noStrike" dirty="0">
                <a:solidFill>
                  <a:srgbClr val="FFFFFF"/>
                </a:solidFill>
                <a:latin typeface="Cafe24Ohsquare"/>
              </a:rPr>
              <a:t>A/S </a:t>
            </a:r>
            <a:r>
              <a:rPr lang="ko-KR" altLang="en-US" sz="3300" b="1" i="0" u="none" strike="noStrike" dirty="0">
                <a:solidFill>
                  <a:srgbClr val="FFFFFF"/>
                </a:solidFill>
                <a:latin typeface="Cafe24Ohsquare"/>
              </a:rPr>
              <a:t>고객 접수 화면</a:t>
            </a:r>
            <a:endParaRPr lang="en-US" sz="3300" b="1" i="0" u="none" strike="noStrike" dirty="0">
              <a:solidFill>
                <a:srgbClr val="FFFFFF"/>
              </a:solidFill>
              <a:latin typeface="Cafe24Ohsquare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BB1EF09-FD5F-4AF2-8842-1DFAA8465C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3" t="6925" r="20833" b="7437"/>
          <a:stretch/>
        </p:blipFill>
        <p:spPr>
          <a:xfrm>
            <a:off x="6629400" y="1943101"/>
            <a:ext cx="10515600" cy="7162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0" y="1041400"/>
            <a:ext cx="304800" cy="30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0" y="1041400"/>
            <a:ext cx="3048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200" y="1041400"/>
            <a:ext cx="304800" cy="304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43000" y="3327262"/>
            <a:ext cx="3581400" cy="30354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80000"/>
                </a:srgbClr>
              </a:solidFill>
              <a:effectLst/>
              <a:uLnTx/>
              <a:uFillTx/>
              <a:latin typeface="Calibri"/>
              <a:ea typeface="Noto Sans CJK KR Regular"/>
              <a:cs typeface="+mn-cs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0" name="TextBox 30"/>
          <p:cNvSpPr txBox="1"/>
          <p:nvPr/>
        </p:nvSpPr>
        <p:spPr>
          <a:xfrm>
            <a:off x="1143000" y="1943100"/>
            <a:ext cx="55626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Ohsquare"/>
                <a:ea typeface="+mn-ea"/>
                <a:cs typeface="+mn-cs"/>
              </a:rPr>
              <a:t>1-2. A/S 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Ohsquare"/>
                <a:ea typeface="맑은 고딕" panose="020B0503020000020004" pitchFamily="50" charset="-127"/>
                <a:cs typeface="+mn-cs"/>
              </a:rPr>
              <a:t>고객 접수 화면 코드</a:t>
            </a:r>
            <a:endParaRPr kumimoji="0" lang="en-US" sz="33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fe24Ohsquare"/>
              <a:ea typeface="+mn-ea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223D32-5C20-494F-AEA8-C4DA98C84EE8}"/>
              </a:ext>
            </a:extLst>
          </p:cNvPr>
          <p:cNvSpPr/>
          <p:nvPr/>
        </p:nvSpPr>
        <p:spPr>
          <a:xfrm>
            <a:off x="7239000" y="1943100"/>
            <a:ext cx="9906000" cy="762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코드 구현</a:t>
            </a:r>
          </a:p>
        </p:txBody>
      </p:sp>
    </p:spTree>
    <p:extLst>
      <p:ext uri="{BB962C8B-B14F-4D97-AF65-F5344CB8AC3E}">
        <p14:creationId xmlns:p14="http://schemas.microsoft.com/office/powerpoint/2010/main" val="3931893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0" y="1041400"/>
            <a:ext cx="304800" cy="30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0" y="1041400"/>
            <a:ext cx="3048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200" y="1041400"/>
            <a:ext cx="304800" cy="304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43000" y="2958962"/>
            <a:ext cx="1981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100" b="0" i="0" u="none" strike="noStrike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주요 기능</a:t>
            </a:r>
            <a:endParaRPr lang="ko-KR" sz="2100" b="0" i="0" u="none" strike="noStrike" dirty="0">
              <a:solidFill>
                <a:srgbClr val="FFFFFF">
                  <a:alpha val="80000"/>
                </a:srgbClr>
              </a:solidFill>
              <a:ea typeface="Noto Sans CJK KR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43000" y="3327262"/>
            <a:ext cx="3581400" cy="30354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2000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#1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000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#2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000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#3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000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#4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000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#5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000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#6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0" name="TextBox 30"/>
          <p:cNvSpPr txBox="1"/>
          <p:nvPr/>
        </p:nvSpPr>
        <p:spPr>
          <a:xfrm>
            <a:off x="1143000" y="1943100"/>
            <a:ext cx="48768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300" b="1" i="0" u="none" strike="noStrike" dirty="0">
                <a:solidFill>
                  <a:srgbClr val="FFFFFF"/>
                </a:solidFill>
                <a:latin typeface="Cafe24Ohsquare"/>
              </a:rPr>
              <a:t>2-2. A/S </a:t>
            </a:r>
            <a:r>
              <a:rPr lang="ko-KR" altLang="en-US" sz="3300" b="1" i="0" u="none" strike="noStrike" dirty="0">
                <a:solidFill>
                  <a:srgbClr val="FFFFFF"/>
                </a:solidFill>
                <a:latin typeface="Cafe24Ohsquare"/>
              </a:rPr>
              <a:t>고객 결과 화면</a:t>
            </a:r>
            <a:endParaRPr lang="en-US" sz="3300" b="1" i="0" u="none" strike="noStrike" dirty="0">
              <a:solidFill>
                <a:srgbClr val="FFFFFF"/>
              </a:solidFill>
              <a:latin typeface="Cafe24Ohsquare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BB1EF09-FD5F-4AF2-8842-1DFAA8465C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3" t="6925" r="20833" b="7437"/>
          <a:stretch/>
        </p:blipFill>
        <p:spPr>
          <a:xfrm>
            <a:off x="6629400" y="1943101"/>
            <a:ext cx="10515600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2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0" y="1041400"/>
            <a:ext cx="304800" cy="30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0" y="1041400"/>
            <a:ext cx="3048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200" y="1041400"/>
            <a:ext cx="304800" cy="304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0" name="TextBox 30"/>
          <p:cNvSpPr txBox="1"/>
          <p:nvPr/>
        </p:nvSpPr>
        <p:spPr>
          <a:xfrm>
            <a:off x="1143000" y="1943100"/>
            <a:ext cx="63246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b="1" dirty="0">
                <a:solidFill>
                  <a:srgbClr val="FFFFFF"/>
                </a:solidFill>
                <a:latin typeface="Cafe24Ohsquare"/>
              </a:rPr>
              <a:t>2-2</a:t>
            </a:r>
            <a: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Ohsquare"/>
                <a:ea typeface="+mn-ea"/>
                <a:cs typeface="+mn-cs"/>
              </a:rPr>
              <a:t>. A/S </a:t>
            </a:r>
            <a:r>
              <a:rPr kumimoji="0" lang="ko-KR" alt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fe24Ohsquare"/>
                <a:ea typeface="맑은 고딕" panose="020B0503020000020004" pitchFamily="50" charset="-127"/>
                <a:cs typeface="+mn-cs"/>
              </a:rPr>
              <a:t>고객 결과 화면 주요 코드</a:t>
            </a:r>
            <a:endParaRPr kumimoji="0" lang="en-US" sz="33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fe24Ohsquare"/>
              <a:ea typeface="+mn-ea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223D32-5C20-494F-AEA8-C4DA98C84EE8}"/>
              </a:ext>
            </a:extLst>
          </p:cNvPr>
          <p:cNvSpPr/>
          <p:nvPr/>
        </p:nvSpPr>
        <p:spPr>
          <a:xfrm>
            <a:off x="7924800" y="1943100"/>
            <a:ext cx="9220200" cy="762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코드 구현</a:t>
            </a:r>
          </a:p>
        </p:txBody>
      </p:sp>
    </p:spTree>
    <p:extLst>
      <p:ext uri="{BB962C8B-B14F-4D97-AF65-F5344CB8AC3E}">
        <p14:creationId xmlns:p14="http://schemas.microsoft.com/office/powerpoint/2010/main" val="3298447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0" y="1041400"/>
            <a:ext cx="304800" cy="30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0" y="1041400"/>
            <a:ext cx="3048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200" y="1041400"/>
            <a:ext cx="304800" cy="304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43000" y="2958962"/>
            <a:ext cx="1981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100" b="0" i="0" u="none" strike="noStrike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주요 기능</a:t>
            </a:r>
            <a:endParaRPr lang="ko-KR" sz="2100" b="0" i="0" u="none" strike="noStrike" dirty="0">
              <a:solidFill>
                <a:srgbClr val="FFFFFF">
                  <a:alpha val="80000"/>
                </a:srgbClr>
              </a:solidFill>
              <a:ea typeface="Noto Sans CJK KR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43000" y="3327262"/>
            <a:ext cx="3581400" cy="30354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2000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#1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000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#2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000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#3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000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#4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000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#5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000" dirty="0">
                <a:solidFill>
                  <a:srgbClr val="FFFFFF">
                    <a:alpha val="80000"/>
                  </a:srgbClr>
                </a:solidFill>
                <a:ea typeface="Noto Sans CJK KR Regular"/>
              </a:rPr>
              <a:t>#6</a:t>
            </a:r>
          </a:p>
          <a:p>
            <a:pPr lvl="0" algn="l">
              <a:lnSpc>
                <a:spcPct val="124499"/>
              </a:lnSpc>
            </a:pPr>
            <a:endParaRPr lang="en-US" altLang="ko-KR" sz="2000" dirty="0">
              <a:solidFill>
                <a:srgbClr val="FFFFFF">
                  <a:alpha val="80000"/>
                </a:srgbClr>
              </a:solidFill>
              <a:ea typeface="Noto Sans CJK KR Regular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0" name="TextBox 30"/>
          <p:cNvSpPr txBox="1"/>
          <p:nvPr/>
        </p:nvSpPr>
        <p:spPr>
          <a:xfrm>
            <a:off x="1143000" y="1943100"/>
            <a:ext cx="457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300" b="1" i="0" u="none" strike="noStrike" dirty="0">
                <a:solidFill>
                  <a:srgbClr val="FFFFFF"/>
                </a:solidFill>
                <a:latin typeface="Cafe24Ohsquare"/>
              </a:rPr>
              <a:t>3-1. A/S </a:t>
            </a:r>
            <a:r>
              <a:rPr lang="ko-KR" altLang="en-US" sz="3300" b="1" i="0" u="none" strike="noStrike" dirty="0">
                <a:solidFill>
                  <a:srgbClr val="FFFFFF"/>
                </a:solidFill>
                <a:latin typeface="Cafe24Ohsquare"/>
              </a:rPr>
              <a:t>스케줄러</a:t>
            </a:r>
            <a:endParaRPr lang="en-US" sz="3300" b="1" i="0" u="none" strike="noStrike" dirty="0">
              <a:solidFill>
                <a:srgbClr val="FFFFFF"/>
              </a:solidFill>
              <a:latin typeface="Cafe24Ohsquare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639491-3B51-4FBD-991F-9D89EB3E73E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1" y="1943100"/>
            <a:ext cx="10440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73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384</Words>
  <Application>Microsoft Office PowerPoint</Application>
  <PresentationFormat>사용자 지정</PresentationFormat>
  <Paragraphs>136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Calibri</vt:lpstr>
      <vt:lpstr>맑은 고딕</vt:lpstr>
      <vt:lpstr>Cafe24Ohsquare</vt:lpstr>
      <vt:lpstr>Arial</vt:lpstr>
      <vt:lpstr>Noto Sans CJK KR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GR</dc:creator>
  <cp:lastModifiedBy>GR</cp:lastModifiedBy>
  <cp:revision>59</cp:revision>
  <dcterms:created xsi:type="dcterms:W3CDTF">2006-08-16T00:00:00Z</dcterms:created>
  <dcterms:modified xsi:type="dcterms:W3CDTF">2024-12-09T05:43:26Z</dcterms:modified>
</cp:coreProperties>
</file>